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8" r:id="rId3"/>
    <p:sldId id="257" r:id="rId4"/>
    <p:sldId id="259" r:id="rId5"/>
    <p:sldId id="261" r:id="rId6"/>
    <p:sldId id="262" r:id="rId7"/>
    <p:sldId id="264" r:id="rId8"/>
    <p:sldId id="3882" r:id="rId9"/>
    <p:sldId id="3865" r:id="rId10"/>
    <p:sldId id="3866" r:id="rId11"/>
    <p:sldId id="3872" r:id="rId12"/>
    <p:sldId id="3873" r:id="rId13"/>
    <p:sldId id="3874" r:id="rId14"/>
    <p:sldId id="3875" r:id="rId15"/>
    <p:sldId id="3878" r:id="rId16"/>
    <p:sldId id="3879" r:id="rId17"/>
    <p:sldId id="746" r:id="rId18"/>
    <p:sldId id="720" r:id="rId19"/>
    <p:sldId id="3876" r:id="rId20"/>
    <p:sldId id="748" r:id="rId21"/>
    <p:sldId id="3877" r:id="rId22"/>
    <p:sldId id="326" r:id="rId23"/>
    <p:sldId id="333" r:id="rId24"/>
    <p:sldId id="322" r:id="rId25"/>
    <p:sldId id="754" r:id="rId26"/>
    <p:sldId id="323" r:id="rId27"/>
    <p:sldId id="336" r:id="rId28"/>
    <p:sldId id="335" r:id="rId29"/>
    <p:sldId id="3881" r:id="rId30"/>
    <p:sldId id="263" r:id="rId31"/>
    <p:sldId id="751" r:id="rId32"/>
    <p:sldId id="3884" r:id="rId33"/>
    <p:sldId id="3883" r:id="rId34"/>
    <p:sldId id="265" r:id="rId35"/>
    <p:sldId id="266" r:id="rId36"/>
    <p:sldId id="268" r:id="rId37"/>
    <p:sldId id="776" r:id="rId38"/>
    <p:sldId id="777" r:id="rId39"/>
    <p:sldId id="3885" r:id="rId40"/>
    <p:sldId id="388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6327"/>
  </p:normalViewPr>
  <p:slideViewPr>
    <p:cSldViewPr snapToGrid="0" snapToObjects="1">
      <p:cViewPr varScale="1">
        <p:scale>
          <a:sx n="109" d="100"/>
          <a:sy n="109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7C426A-43E7-4044-BEBC-92B5474A40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57B6838-3CA5-41A6-83D5-EF39BB4C0C9D}">
      <dgm:prSet/>
      <dgm:spPr/>
      <dgm:t>
        <a:bodyPr/>
        <a:lstStyle/>
        <a:p>
          <a:r>
            <a:rPr lang="en-US"/>
            <a:t>Counterfactuals and Cause</a:t>
          </a:r>
        </a:p>
      </dgm:t>
    </dgm:pt>
    <dgm:pt modelId="{AFDB0123-D3A3-45FA-92A7-F4A9D8ACBA63}" type="parTrans" cxnId="{BD3DCB83-4029-4225-A7E1-2D9B750A07AC}">
      <dgm:prSet/>
      <dgm:spPr/>
      <dgm:t>
        <a:bodyPr/>
        <a:lstStyle/>
        <a:p>
          <a:endParaRPr lang="en-US"/>
        </a:p>
      </dgm:t>
    </dgm:pt>
    <dgm:pt modelId="{62578B20-CCDC-4296-A5B6-DBC9EAE84E48}" type="sibTrans" cxnId="{BD3DCB83-4029-4225-A7E1-2D9B750A07AC}">
      <dgm:prSet/>
      <dgm:spPr/>
      <dgm:t>
        <a:bodyPr/>
        <a:lstStyle/>
        <a:p>
          <a:endParaRPr lang="en-US"/>
        </a:p>
      </dgm:t>
    </dgm:pt>
    <dgm:pt modelId="{E5CA382A-6C0C-4AFF-9262-1A5DA4265F20}">
      <dgm:prSet/>
      <dgm:spPr/>
      <dgm:t>
        <a:bodyPr/>
        <a:lstStyle/>
        <a:p>
          <a:r>
            <a:rPr lang="en-US"/>
            <a:t>DAGs</a:t>
          </a:r>
        </a:p>
      </dgm:t>
    </dgm:pt>
    <dgm:pt modelId="{134E6090-F7C3-4BD5-A011-9AA87F78F131}" type="parTrans" cxnId="{78CCCD8A-62BF-49CA-8169-1E23B06B7BE3}">
      <dgm:prSet/>
      <dgm:spPr/>
      <dgm:t>
        <a:bodyPr/>
        <a:lstStyle/>
        <a:p>
          <a:endParaRPr lang="en-US"/>
        </a:p>
      </dgm:t>
    </dgm:pt>
    <dgm:pt modelId="{5CC56D77-9302-48FE-8722-DB42E48E2AB6}" type="sibTrans" cxnId="{78CCCD8A-62BF-49CA-8169-1E23B06B7BE3}">
      <dgm:prSet/>
      <dgm:spPr/>
      <dgm:t>
        <a:bodyPr/>
        <a:lstStyle/>
        <a:p>
          <a:endParaRPr lang="en-US"/>
        </a:p>
      </dgm:t>
    </dgm:pt>
    <dgm:pt modelId="{20047770-B503-40FE-B161-8787B0DDA57F}">
      <dgm:prSet/>
      <dgm:spPr/>
      <dgm:t>
        <a:bodyPr/>
        <a:lstStyle/>
        <a:p>
          <a:r>
            <a:rPr lang="en-US"/>
            <a:t>Example with confounding</a:t>
          </a:r>
        </a:p>
      </dgm:t>
    </dgm:pt>
    <dgm:pt modelId="{A8371055-53A2-4A35-A33C-EA1496668659}" type="parTrans" cxnId="{68CAE9AA-27A6-45DF-98D9-7A5161F4C29B}">
      <dgm:prSet/>
      <dgm:spPr/>
      <dgm:t>
        <a:bodyPr/>
        <a:lstStyle/>
        <a:p>
          <a:endParaRPr lang="en-US"/>
        </a:p>
      </dgm:t>
    </dgm:pt>
    <dgm:pt modelId="{26E9512F-F746-4EB9-A976-BC301C20A2AF}" type="sibTrans" cxnId="{68CAE9AA-27A6-45DF-98D9-7A5161F4C29B}">
      <dgm:prSet/>
      <dgm:spPr/>
      <dgm:t>
        <a:bodyPr/>
        <a:lstStyle/>
        <a:p>
          <a:endParaRPr lang="en-US"/>
        </a:p>
      </dgm:t>
    </dgm:pt>
    <dgm:pt modelId="{A9BA8FAC-FFFD-458C-BCC9-BC6D4069E022}">
      <dgm:prSet/>
      <dgm:spPr/>
      <dgm:t>
        <a:bodyPr/>
        <a:lstStyle/>
        <a:p>
          <a:r>
            <a:rPr lang="en-US"/>
            <a:t>Pearl’s “do(x) calculus”</a:t>
          </a:r>
        </a:p>
      </dgm:t>
    </dgm:pt>
    <dgm:pt modelId="{0266A4FA-81A7-4528-A4ED-59484E49398D}" type="parTrans" cxnId="{789F3C03-1355-40AA-A0B4-8DA95275FB0D}">
      <dgm:prSet/>
      <dgm:spPr/>
      <dgm:t>
        <a:bodyPr/>
        <a:lstStyle/>
        <a:p>
          <a:endParaRPr lang="en-US"/>
        </a:p>
      </dgm:t>
    </dgm:pt>
    <dgm:pt modelId="{B716302E-FAEA-4ED9-959C-8308BC25B9C4}" type="sibTrans" cxnId="{789F3C03-1355-40AA-A0B4-8DA95275FB0D}">
      <dgm:prSet/>
      <dgm:spPr/>
      <dgm:t>
        <a:bodyPr/>
        <a:lstStyle/>
        <a:p>
          <a:endParaRPr lang="en-US"/>
        </a:p>
      </dgm:t>
    </dgm:pt>
    <dgm:pt modelId="{DF55659E-3368-42BC-B87B-BD3C04C1AD76}">
      <dgm:prSet/>
      <dgm:spPr/>
      <dgm:t>
        <a:bodyPr/>
        <a:lstStyle/>
        <a:p>
          <a:r>
            <a:rPr lang="en-US"/>
            <a:t>Randomization</a:t>
          </a:r>
        </a:p>
      </dgm:t>
    </dgm:pt>
    <dgm:pt modelId="{C36B0CBE-BF2B-4669-A350-C65C74E5469F}" type="parTrans" cxnId="{4DF111B1-94FE-4771-9848-B697CEF209EB}">
      <dgm:prSet/>
      <dgm:spPr/>
      <dgm:t>
        <a:bodyPr/>
        <a:lstStyle/>
        <a:p>
          <a:endParaRPr lang="en-US"/>
        </a:p>
      </dgm:t>
    </dgm:pt>
    <dgm:pt modelId="{B9BD22A8-5A35-4C7A-B567-EF44BFCE566B}" type="sibTrans" cxnId="{4DF111B1-94FE-4771-9848-B697CEF209EB}">
      <dgm:prSet/>
      <dgm:spPr/>
      <dgm:t>
        <a:bodyPr/>
        <a:lstStyle/>
        <a:p>
          <a:endParaRPr lang="en-US"/>
        </a:p>
      </dgm:t>
    </dgm:pt>
    <dgm:pt modelId="{E9372AFE-AED0-4724-8C80-31A1C935E336}">
      <dgm:prSet/>
      <dgm:spPr/>
      <dgm:t>
        <a:bodyPr/>
        <a:lstStyle/>
        <a:p>
          <a:r>
            <a:rPr lang="en-US" dirty="0"/>
            <a:t>ProCess study</a:t>
          </a:r>
        </a:p>
      </dgm:t>
    </dgm:pt>
    <dgm:pt modelId="{3982E469-0C09-4F3C-98A5-58D6E5E596BC}" type="parTrans" cxnId="{B143DCFE-AE91-4F9D-B6F7-D5D23E2EFB2E}">
      <dgm:prSet/>
      <dgm:spPr/>
      <dgm:t>
        <a:bodyPr/>
        <a:lstStyle/>
        <a:p>
          <a:endParaRPr lang="en-US"/>
        </a:p>
      </dgm:t>
    </dgm:pt>
    <dgm:pt modelId="{655C3B83-8E31-470C-9E94-8D7B025C8920}" type="sibTrans" cxnId="{B143DCFE-AE91-4F9D-B6F7-D5D23E2EFB2E}">
      <dgm:prSet/>
      <dgm:spPr/>
      <dgm:t>
        <a:bodyPr/>
        <a:lstStyle/>
        <a:p>
          <a:endParaRPr lang="en-US"/>
        </a:p>
      </dgm:t>
    </dgm:pt>
    <dgm:pt modelId="{D684AB17-69D2-48BD-BFF8-901B97844624}">
      <dgm:prSet/>
      <dgm:spPr/>
      <dgm:t>
        <a:bodyPr/>
        <a:lstStyle/>
        <a:p>
          <a:r>
            <a:rPr lang="en-US"/>
            <a:t>Methods for nonrandomized trials as the majority topic of our course </a:t>
          </a:r>
        </a:p>
      </dgm:t>
    </dgm:pt>
    <dgm:pt modelId="{21B91B96-6E7C-46C0-A290-AB0274595631}" type="parTrans" cxnId="{F82D481D-08BE-49E1-BCD4-50A9248FD6DD}">
      <dgm:prSet/>
      <dgm:spPr/>
      <dgm:t>
        <a:bodyPr/>
        <a:lstStyle/>
        <a:p>
          <a:endParaRPr lang="en-US"/>
        </a:p>
      </dgm:t>
    </dgm:pt>
    <dgm:pt modelId="{D6DD46D7-B02F-493D-9E14-B40BFE8B52ED}" type="sibTrans" cxnId="{F82D481D-08BE-49E1-BCD4-50A9248FD6DD}">
      <dgm:prSet/>
      <dgm:spPr/>
      <dgm:t>
        <a:bodyPr/>
        <a:lstStyle/>
        <a:p>
          <a:endParaRPr lang="en-US"/>
        </a:p>
      </dgm:t>
    </dgm:pt>
    <dgm:pt modelId="{DAA7FF16-4D01-264F-BB97-80B8F120AE4E}" type="pres">
      <dgm:prSet presAssocID="{DA7C426A-43E7-4044-BEBC-92B5474A4096}" presName="vert0" presStyleCnt="0">
        <dgm:presLayoutVars>
          <dgm:dir/>
          <dgm:animOne val="branch"/>
          <dgm:animLvl val="lvl"/>
        </dgm:presLayoutVars>
      </dgm:prSet>
      <dgm:spPr/>
    </dgm:pt>
    <dgm:pt modelId="{ED7FD05A-35A0-C54C-9401-D9238EA7FC88}" type="pres">
      <dgm:prSet presAssocID="{157B6838-3CA5-41A6-83D5-EF39BB4C0C9D}" presName="thickLine" presStyleLbl="alignNode1" presStyleIdx="0" presStyleCnt="7"/>
      <dgm:spPr/>
    </dgm:pt>
    <dgm:pt modelId="{B0CDA41A-F80E-4D4C-B89F-CEC48057CC7A}" type="pres">
      <dgm:prSet presAssocID="{157B6838-3CA5-41A6-83D5-EF39BB4C0C9D}" presName="horz1" presStyleCnt="0"/>
      <dgm:spPr/>
    </dgm:pt>
    <dgm:pt modelId="{9396DABA-2A12-8D4C-834A-3796CE0A1057}" type="pres">
      <dgm:prSet presAssocID="{157B6838-3CA5-41A6-83D5-EF39BB4C0C9D}" presName="tx1" presStyleLbl="revTx" presStyleIdx="0" presStyleCnt="7"/>
      <dgm:spPr/>
    </dgm:pt>
    <dgm:pt modelId="{411BF3B3-D626-D849-BC60-227CBEC829A7}" type="pres">
      <dgm:prSet presAssocID="{157B6838-3CA5-41A6-83D5-EF39BB4C0C9D}" presName="vert1" presStyleCnt="0"/>
      <dgm:spPr/>
    </dgm:pt>
    <dgm:pt modelId="{D508DAC1-3234-B44E-9589-6E88E43FBCF5}" type="pres">
      <dgm:prSet presAssocID="{E5CA382A-6C0C-4AFF-9262-1A5DA4265F20}" presName="thickLine" presStyleLbl="alignNode1" presStyleIdx="1" presStyleCnt="7"/>
      <dgm:spPr/>
    </dgm:pt>
    <dgm:pt modelId="{3C2B5FE2-A2B1-3C43-8CD5-1A1A2F095299}" type="pres">
      <dgm:prSet presAssocID="{E5CA382A-6C0C-4AFF-9262-1A5DA4265F20}" presName="horz1" presStyleCnt="0"/>
      <dgm:spPr/>
    </dgm:pt>
    <dgm:pt modelId="{DEA99A27-F5D6-1E4D-BEE3-DA3F600F8581}" type="pres">
      <dgm:prSet presAssocID="{E5CA382A-6C0C-4AFF-9262-1A5DA4265F20}" presName="tx1" presStyleLbl="revTx" presStyleIdx="1" presStyleCnt="7"/>
      <dgm:spPr/>
    </dgm:pt>
    <dgm:pt modelId="{67577608-7B41-C140-9710-51FD84DEBE30}" type="pres">
      <dgm:prSet presAssocID="{E5CA382A-6C0C-4AFF-9262-1A5DA4265F20}" presName="vert1" presStyleCnt="0"/>
      <dgm:spPr/>
    </dgm:pt>
    <dgm:pt modelId="{85BCDC06-A944-3940-8D3E-257D3BF42051}" type="pres">
      <dgm:prSet presAssocID="{20047770-B503-40FE-B161-8787B0DDA57F}" presName="thickLine" presStyleLbl="alignNode1" presStyleIdx="2" presStyleCnt="7"/>
      <dgm:spPr/>
    </dgm:pt>
    <dgm:pt modelId="{78CDEE63-AA95-FC46-BB4D-EA496BF65087}" type="pres">
      <dgm:prSet presAssocID="{20047770-B503-40FE-B161-8787B0DDA57F}" presName="horz1" presStyleCnt="0"/>
      <dgm:spPr/>
    </dgm:pt>
    <dgm:pt modelId="{D4C00168-1BB6-9949-B711-DD4C4BEC4A02}" type="pres">
      <dgm:prSet presAssocID="{20047770-B503-40FE-B161-8787B0DDA57F}" presName="tx1" presStyleLbl="revTx" presStyleIdx="2" presStyleCnt="7"/>
      <dgm:spPr/>
    </dgm:pt>
    <dgm:pt modelId="{FCDA4044-9FAF-D14F-861D-71BC71D411C4}" type="pres">
      <dgm:prSet presAssocID="{20047770-B503-40FE-B161-8787B0DDA57F}" presName="vert1" presStyleCnt="0"/>
      <dgm:spPr/>
    </dgm:pt>
    <dgm:pt modelId="{B9DE3BF9-2B09-B04D-AC89-9CDC692FA2E3}" type="pres">
      <dgm:prSet presAssocID="{A9BA8FAC-FFFD-458C-BCC9-BC6D4069E022}" presName="thickLine" presStyleLbl="alignNode1" presStyleIdx="3" presStyleCnt="7"/>
      <dgm:spPr/>
    </dgm:pt>
    <dgm:pt modelId="{9BF112C9-5C4C-374F-9FBE-37F7D60957D3}" type="pres">
      <dgm:prSet presAssocID="{A9BA8FAC-FFFD-458C-BCC9-BC6D4069E022}" presName="horz1" presStyleCnt="0"/>
      <dgm:spPr/>
    </dgm:pt>
    <dgm:pt modelId="{C40FE853-5FB4-2142-8D38-E7E38C224F16}" type="pres">
      <dgm:prSet presAssocID="{A9BA8FAC-FFFD-458C-BCC9-BC6D4069E022}" presName="tx1" presStyleLbl="revTx" presStyleIdx="3" presStyleCnt="7"/>
      <dgm:spPr/>
    </dgm:pt>
    <dgm:pt modelId="{A2EA14E2-7E87-6043-A8A1-95270A481FB9}" type="pres">
      <dgm:prSet presAssocID="{A9BA8FAC-FFFD-458C-BCC9-BC6D4069E022}" presName="vert1" presStyleCnt="0"/>
      <dgm:spPr/>
    </dgm:pt>
    <dgm:pt modelId="{1DD3ED5D-82C7-FA44-8850-55C586225255}" type="pres">
      <dgm:prSet presAssocID="{DF55659E-3368-42BC-B87B-BD3C04C1AD76}" presName="thickLine" presStyleLbl="alignNode1" presStyleIdx="4" presStyleCnt="7"/>
      <dgm:spPr/>
    </dgm:pt>
    <dgm:pt modelId="{A3E86134-E26F-6A48-ADB7-B10E434090EC}" type="pres">
      <dgm:prSet presAssocID="{DF55659E-3368-42BC-B87B-BD3C04C1AD76}" presName="horz1" presStyleCnt="0"/>
      <dgm:spPr/>
    </dgm:pt>
    <dgm:pt modelId="{FE65DD88-B0F9-AB40-A1CE-77BB96BAFC68}" type="pres">
      <dgm:prSet presAssocID="{DF55659E-3368-42BC-B87B-BD3C04C1AD76}" presName="tx1" presStyleLbl="revTx" presStyleIdx="4" presStyleCnt="7"/>
      <dgm:spPr/>
    </dgm:pt>
    <dgm:pt modelId="{988E1BA6-358E-2643-A578-8E78491B9629}" type="pres">
      <dgm:prSet presAssocID="{DF55659E-3368-42BC-B87B-BD3C04C1AD76}" presName="vert1" presStyleCnt="0"/>
      <dgm:spPr/>
    </dgm:pt>
    <dgm:pt modelId="{1BC6DF75-8131-6441-AAEC-043DC981B51B}" type="pres">
      <dgm:prSet presAssocID="{E9372AFE-AED0-4724-8C80-31A1C935E336}" presName="thickLine" presStyleLbl="alignNode1" presStyleIdx="5" presStyleCnt="7"/>
      <dgm:spPr/>
    </dgm:pt>
    <dgm:pt modelId="{894D85F4-9919-C14E-97F3-6813D5721CC0}" type="pres">
      <dgm:prSet presAssocID="{E9372AFE-AED0-4724-8C80-31A1C935E336}" presName="horz1" presStyleCnt="0"/>
      <dgm:spPr/>
    </dgm:pt>
    <dgm:pt modelId="{9ED04AAC-08F9-B54C-9F55-3D1CC5490629}" type="pres">
      <dgm:prSet presAssocID="{E9372AFE-AED0-4724-8C80-31A1C935E336}" presName="tx1" presStyleLbl="revTx" presStyleIdx="5" presStyleCnt="7"/>
      <dgm:spPr/>
    </dgm:pt>
    <dgm:pt modelId="{1527C06C-FE08-0640-B484-2ADB5299EC8F}" type="pres">
      <dgm:prSet presAssocID="{E9372AFE-AED0-4724-8C80-31A1C935E336}" presName="vert1" presStyleCnt="0"/>
      <dgm:spPr/>
    </dgm:pt>
    <dgm:pt modelId="{75FFA81A-DF81-B24D-AEA8-1419C912A4EC}" type="pres">
      <dgm:prSet presAssocID="{D684AB17-69D2-48BD-BFF8-901B97844624}" presName="thickLine" presStyleLbl="alignNode1" presStyleIdx="6" presStyleCnt="7"/>
      <dgm:spPr/>
    </dgm:pt>
    <dgm:pt modelId="{819A9214-EEC3-EA4F-97CD-E7E86A753381}" type="pres">
      <dgm:prSet presAssocID="{D684AB17-69D2-48BD-BFF8-901B97844624}" presName="horz1" presStyleCnt="0"/>
      <dgm:spPr/>
    </dgm:pt>
    <dgm:pt modelId="{6B39985D-75FD-6E49-B5A0-85D5F782B5C3}" type="pres">
      <dgm:prSet presAssocID="{D684AB17-69D2-48BD-BFF8-901B97844624}" presName="tx1" presStyleLbl="revTx" presStyleIdx="6" presStyleCnt="7"/>
      <dgm:spPr/>
    </dgm:pt>
    <dgm:pt modelId="{665D6062-C673-E74B-9C3D-B970BC6F31BE}" type="pres">
      <dgm:prSet presAssocID="{D684AB17-69D2-48BD-BFF8-901B97844624}" presName="vert1" presStyleCnt="0"/>
      <dgm:spPr/>
    </dgm:pt>
  </dgm:ptLst>
  <dgm:cxnLst>
    <dgm:cxn modelId="{789F3C03-1355-40AA-A0B4-8DA95275FB0D}" srcId="{DA7C426A-43E7-4044-BEBC-92B5474A4096}" destId="{A9BA8FAC-FFFD-458C-BCC9-BC6D4069E022}" srcOrd="3" destOrd="0" parTransId="{0266A4FA-81A7-4528-A4ED-59484E49398D}" sibTransId="{B716302E-FAEA-4ED9-959C-8308BC25B9C4}"/>
    <dgm:cxn modelId="{3E8E1A12-36BA-F246-8777-0FBC9CE7D34F}" type="presOf" srcId="{E9372AFE-AED0-4724-8C80-31A1C935E336}" destId="{9ED04AAC-08F9-B54C-9F55-3D1CC5490629}" srcOrd="0" destOrd="0" presId="urn:microsoft.com/office/officeart/2008/layout/LinedList"/>
    <dgm:cxn modelId="{9CC6DD18-E2C6-774D-B189-07C079E82687}" type="presOf" srcId="{157B6838-3CA5-41A6-83D5-EF39BB4C0C9D}" destId="{9396DABA-2A12-8D4C-834A-3796CE0A1057}" srcOrd="0" destOrd="0" presId="urn:microsoft.com/office/officeart/2008/layout/LinedList"/>
    <dgm:cxn modelId="{F82D481D-08BE-49E1-BCD4-50A9248FD6DD}" srcId="{DA7C426A-43E7-4044-BEBC-92B5474A4096}" destId="{D684AB17-69D2-48BD-BFF8-901B97844624}" srcOrd="6" destOrd="0" parTransId="{21B91B96-6E7C-46C0-A290-AB0274595631}" sibTransId="{D6DD46D7-B02F-493D-9E14-B40BFE8B52ED}"/>
    <dgm:cxn modelId="{D1475726-F209-9343-AD15-276F4C2CE652}" type="presOf" srcId="{D684AB17-69D2-48BD-BFF8-901B97844624}" destId="{6B39985D-75FD-6E49-B5A0-85D5F782B5C3}" srcOrd="0" destOrd="0" presId="urn:microsoft.com/office/officeart/2008/layout/LinedList"/>
    <dgm:cxn modelId="{4D18F53F-E15B-824F-B486-69C6EFC28062}" type="presOf" srcId="{DF55659E-3368-42BC-B87B-BD3C04C1AD76}" destId="{FE65DD88-B0F9-AB40-A1CE-77BB96BAFC68}" srcOrd="0" destOrd="0" presId="urn:microsoft.com/office/officeart/2008/layout/LinedList"/>
    <dgm:cxn modelId="{ACB3EF4E-B90F-0949-9D42-78ABCD1A8760}" type="presOf" srcId="{E5CA382A-6C0C-4AFF-9262-1A5DA4265F20}" destId="{DEA99A27-F5D6-1E4D-BEE3-DA3F600F8581}" srcOrd="0" destOrd="0" presId="urn:microsoft.com/office/officeart/2008/layout/LinedList"/>
    <dgm:cxn modelId="{BD3DCB83-4029-4225-A7E1-2D9B750A07AC}" srcId="{DA7C426A-43E7-4044-BEBC-92B5474A4096}" destId="{157B6838-3CA5-41A6-83D5-EF39BB4C0C9D}" srcOrd="0" destOrd="0" parTransId="{AFDB0123-D3A3-45FA-92A7-F4A9D8ACBA63}" sibTransId="{62578B20-CCDC-4296-A5B6-DBC9EAE84E48}"/>
    <dgm:cxn modelId="{78CCCD8A-62BF-49CA-8169-1E23B06B7BE3}" srcId="{DA7C426A-43E7-4044-BEBC-92B5474A4096}" destId="{E5CA382A-6C0C-4AFF-9262-1A5DA4265F20}" srcOrd="1" destOrd="0" parTransId="{134E6090-F7C3-4BD5-A011-9AA87F78F131}" sibTransId="{5CC56D77-9302-48FE-8722-DB42E48E2AB6}"/>
    <dgm:cxn modelId="{68CAE9AA-27A6-45DF-98D9-7A5161F4C29B}" srcId="{DA7C426A-43E7-4044-BEBC-92B5474A4096}" destId="{20047770-B503-40FE-B161-8787B0DDA57F}" srcOrd="2" destOrd="0" parTransId="{A8371055-53A2-4A35-A33C-EA1496668659}" sibTransId="{26E9512F-F746-4EB9-A976-BC301C20A2AF}"/>
    <dgm:cxn modelId="{4DF111B1-94FE-4771-9848-B697CEF209EB}" srcId="{DA7C426A-43E7-4044-BEBC-92B5474A4096}" destId="{DF55659E-3368-42BC-B87B-BD3C04C1AD76}" srcOrd="4" destOrd="0" parTransId="{C36B0CBE-BF2B-4669-A350-C65C74E5469F}" sibTransId="{B9BD22A8-5A35-4C7A-B567-EF44BFCE566B}"/>
    <dgm:cxn modelId="{F8133CBD-09F3-A046-A66E-709FCB04FF67}" type="presOf" srcId="{DA7C426A-43E7-4044-BEBC-92B5474A4096}" destId="{DAA7FF16-4D01-264F-BB97-80B8F120AE4E}" srcOrd="0" destOrd="0" presId="urn:microsoft.com/office/officeart/2008/layout/LinedList"/>
    <dgm:cxn modelId="{5AC929D3-54B5-174D-9229-C96D84777E88}" type="presOf" srcId="{20047770-B503-40FE-B161-8787B0DDA57F}" destId="{D4C00168-1BB6-9949-B711-DD4C4BEC4A02}" srcOrd="0" destOrd="0" presId="urn:microsoft.com/office/officeart/2008/layout/LinedList"/>
    <dgm:cxn modelId="{FEB8BCE2-4178-B349-BA54-BC9FFD224D5F}" type="presOf" srcId="{A9BA8FAC-FFFD-458C-BCC9-BC6D4069E022}" destId="{C40FE853-5FB4-2142-8D38-E7E38C224F16}" srcOrd="0" destOrd="0" presId="urn:microsoft.com/office/officeart/2008/layout/LinedList"/>
    <dgm:cxn modelId="{B143DCFE-AE91-4F9D-B6F7-D5D23E2EFB2E}" srcId="{DA7C426A-43E7-4044-BEBC-92B5474A4096}" destId="{E9372AFE-AED0-4724-8C80-31A1C935E336}" srcOrd="5" destOrd="0" parTransId="{3982E469-0C09-4F3C-98A5-58D6E5E596BC}" sibTransId="{655C3B83-8E31-470C-9E94-8D7B025C8920}"/>
    <dgm:cxn modelId="{7EBD1836-1412-2D44-A4DC-1198F9962B4B}" type="presParOf" srcId="{DAA7FF16-4D01-264F-BB97-80B8F120AE4E}" destId="{ED7FD05A-35A0-C54C-9401-D9238EA7FC88}" srcOrd="0" destOrd="0" presId="urn:microsoft.com/office/officeart/2008/layout/LinedList"/>
    <dgm:cxn modelId="{7D66FD52-B5B9-C342-BC55-B0902FB05EC6}" type="presParOf" srcId="{DAA7FF16-4D01-264F-BB97-80B8F120AE4E}" destId="{B0CDA41A-F80E-4D4C-B89F-CEC48057CC7A}" srcOrd="1" destOrd="0" presId="urn:microsoft.com/office/officeart/2008/layout/LinedList"/>
    <dgm:cxn modelId="{00785550-7517-4F40-BCE6-042180CF3FFD}" type="presParOf" srcId="{B0CDA41A-F80E-4D4C-B89F-CEC48057CC7A}" destId="{9396DABA-2A12-8D4C-834A-3796CE0A1057}" srcOrd="0" destOrd="0" presId="urn:microsoft.com/office/officeart/2008/layout/LinedList"/>
    <dgm:cxn modelId="{BCF16E60-3F54-0249-9AC2-F83DFAD0D99B}" type="presParOf" srcId="{B0CDA41A-F80E-4D4C-B89F-CEC48057CC7A}" destId="{411BF3B3-D626-D849-BC60-227CBEC829A7}" srcOrd="1" destOrd="0" presId="urn:microsoft.com/office/officeart/2008/layout/LinedList"/>
    <dgm:cxn modelId="{99C0D18E-2688-814E-A22B-303B52251E39}" type="presParOf" srcId="{DAA7FF16-4D01-264F-BB97-80B8F120AE4E}" destId="{D508DAC1-3234-B44E-9589-6E88E43FBCF5}" srcOrd="2" destOrd="0" presId="urn:microsoft.com/office/officeart/2008/layout/LinedList"/>
    <dgm:cxn modelId="{100A18C4-9C7C-5140-9C72-F160AE0B3D91}" type="presParOf" srcId="{DAA7FF16-4D01-264F-BB97-80B8F120AE4E}" destId="{3C2B5FE2-A2B1-3C43-8CD5-1A1A2F095299}" srcOrd="3" destOrd="0" presId="urn:microsoft.com/office/officeart/2008/layout/LinedList"/>
    <dgm:cxn modelId="{925EC1CB-34E9-2C4D-BB72-63FF9AAA0B0F}" type="presParOf" srcId="{3C2B5FE2-A2B1-3C43-8CD5-1A1A2F095299}" destId="{DEA99A27-F5D6-1E4D-BEE3-DA3F600F8581}" srcOrd="0" destOrd="0" presId="urn:microsoft.com/office/officeart/2008/layout/LinedList"/>
    <dgm:cxn modelId="{37960CE4-45C0-F44A-9F9D-111D7C715D05}" type="presParOf" srcId="{3C2B5FE2-A2B1-3C43-8CD5-1A1A2F095299}" destId="{67577608-7B41-C140-9710-51FD84DEBE30}" srcOrd="1" destOrd="0" presId="urn:microsoft.com/office/officeart/2008/layout/LinedList"/>
    <dgm:cxn modelId="{A1E11A75-3766-4F48-AF0D-80111296CCA1}" type="presParOf" srcId="{DAA7FF16-4D01-264F-BB97-80B8F120AE4E}" destId="{85BCDC06-A944-3940-8D3E-257D3BF42051}" srcOrd="4" destOrd="0" presId="urn:microsoft.com/office/officeart/2008/layout/LinedList"/>
    <dgm:cxn modelId="{2AC20416-5D08-B046-8049-2F3635E6D2E9}" type="presParOf" srcId="{DAA7FF16-4D01-264F-BB97-80B8F120AE4E}" destId="{78CDEE63-AA95-FC46-BB4D-EA496BF65087}" srcOrd="5" destOrd="0" presId="urn:microsoft.com/office/officeart/2008/layout/LinedList"/>
    <dgm:cxn modelId="{E3E18A70-294F-9448-8BDD-9F10FF69BE94}" type="presParOf" srcId="{78CDEE63-AA95-FC46-BB4D-EA496BF65087}" destId="{D4C00168-1BB6-9949-B711-DD4C4BEC4A02}" srcOrd="0" destOrd="0" presId="urn:microsoft.com/office/officeart/2008/layout/LinedList"/>
    <dgm:cxn modelId="{2CA4EA8F-6660-1E48-92A9-2C024BF1ABDE}" type="presParOf" srcId="{78CDEE63-AA95-FC46-BB4D-EA496BF65087}" destId="{FCDA4044-9FAF-D14F-861D-71BC71D411C4}" srcOrd="1" destOrd="0" presId="urn:microsoft.com/office/officeart/2008/layout/LinedList"/>
    <dgm:cxn modelId="{56E6FD92-6ED1-224D-BF58-E33566CF8DB2}" type="presParOf" srcId="{DAA7FF16-4D01-264F-BB97-80B8F120AE4E}" destId="{B9DE3BF9-2B09-B04D-AC89-9CDC692FA2E3}" srcOrd="6" destOrd="0" presId="urn:microsoft.com/office/officeart/2008/layout/LinedList"/>
    <dgm:cxn modelId="{70FA1702-A270-3D4C-9926-D6F43D3C77E3}" type="presParOf" srcId="{DAA7FF16-4D01-264F-BB97-80B8F120AE4E}" destId="{9BF112C9-5C4C-374F-9FBE-37F7D60957D3}" srcOrd="7" destOrd="0" presId="urn:microsoft.com/office/officeart/2008/layout/LinedList"/>
    <dgm:cxn modelId="{D592EECC-E307-6B4B-9205-269B4DB6DB80}" type="presParOf" srcId="{9BF112C9-5C4C-374F-9FBE-37F7D60957D3}" destId="{C40FE853-5FB4-2142-8D38-E7E38C224F16}" srcOrd="0" destOrd="0" presId="urn:microsoft.com/office/officeart/2008/layout/LinedList"/>
    <dgm:cxn modelId="{E0F0042E-1B84-4146-80CA-90D27881C9ED}" type="presParOf" srcId="{9BF112C9-5C4C-374F-9FBE-37F7D60957D3}" destId="{A2EA14E2-7E87-6043-A8A1-95270A481FB9}" srcOrd="1" destOrd="0" presId="urn:microsoft.com/office/officeart/2008/layout/LinedList"/>
    <dgm:cxn modelId="{7074A28B-BBE7-B947-A379-2056E3CF32D1}" type="presParOf" srcId="{DAA7FF16-4D01-264F-BB97-80B8F120AE4E}" destId="{1DD3ED5D-82C7-FA44-8850-55C586225255}" srcOrd="8" destOrd="0" presId="urn:microsoft.com/office/officeart/2008/layout/LinedList"/>
    <dgm:cxn modelId="{B5D6A98E-8133-9545-9FF3-DA6FE39AD660}" type="presParOf" srcId="{DAA7FF16-4D01-264F-BB97-80B8F120AE4E}" destId="{A3E86134-E26F-6A48-ADB7-B10E434090EC}" srcOrd="9" destOrd="0" presId="urn:microsoft.com/office/officeart/2008/layout/LinedList"/>
    <dgm:cxn modelId="{A49E4B64-91BD-AE48-8ED1-38537346DDBC}" type="presParOf" srcId="{A3E86134-E26F-6A48-ADB7-B10E434090EC}" destId="{FE65DD88-B0F9-AB40-A1CE-77BB96BAFC68}" srcOrd="0" destOrd="0" presId="urn:microsoft.com/office/officeart/2008/layout/LinedList"/>
    <dgm:cxn modelId="{C078133E-1FAD-D748-ACB5-7750B02228D5}" type="presParOf" srcId="{A3E86134-E26F-6A48-ADB7-B10E434090EC}" destId="{988E1BA6-358E-2643-A578-8E78491B9629}" srcOrd="1" destOrd="0" presId="urn:microsoft.com/office/officeart/2008/layout/LinedList"/>
    <dgm:cxn modelId="{65911E6D-7A3F-5E4C-A2B3-936E4AFFB462}" type="presParOf" srcId="{DAA7FF16-4D01-264F-BB97-80B8F120AE4E}" destId="{1BC6DF75-8131-6441-AAEC-043DC981B51B}" srcOrd="10" destOrd="0" presId="urn:microsoft.com/office/officeart/2008/layout/LinedList"/>
    <dgm:cxn modelId="{0EEB44D4-626B-5B46-B596-5A5FD1FFA3CF}" type="presParOf" srcId="{DAA7FF16-4D01-264F-BB97-80B8F120AE4E}" destId="{894D85F4-9919-C14E-97F3-6813D5721CC0}" srcOrd="11" destOrd="0" presId="urn:microsoft.com/office/officeart/2008/layout/LinedList"/>
    <dgm:cxn modelId="{B4C5C860-B1B6-7041-B808-6F3E66C05C64}" type="presParOf" srcId="{894D85F4-9919-C14E-97F3-6813D5721CC0}" destId="{9ED04AAC-08F9-B54C-9F55-3D1CC5490629}" srcOrd="0" destOrd="0" presId="urn:microsoft.com/office/officeart/2008/layout/LinedList"/>
    <dgm:cxn modelId="{07F767D5-A7EB-004E-8DE9-A50ACD9A9011}" type="presParOf" srcId="{894D85F4-9919-C14E-97F3-6813D5721CC0}" destId="{1527C06C-FE08-0640-B484-2ADB5299EC8F}" srcOrd="1" destOrd="0" presId="urn:microsoft.com/office/officeart/2008/layout/LinedList"/>
    <dgm:cxn modelId="{04301996-1492-5D4F-BA9D-E6095C8FD1C2}" type="presParOf" srcId="{DAA7FF16-4D01-264F-BB97-80B8F120AE4E}" destId="{75FFA81A-DF81-B24D-AEA8-1419C912A4EC}" srcOrd="12" destOrd="0" presId="urn:microsoft.com/office/officeart/2008/layout/LinedList"/>
    <dgm:cxn modelId="{AE80547A-8828-4E45-9880-4E0F10CAB136}" type="presParOf" srcId="{DAA7FF16-4D01-264F-BB97-80B8F120AE4E}" destId="{819A9214-EEC3-EA4F-97CD-E7E86A753381}" srcOrd="13" destOrd="0" presId="urn:microsoft.com/office/officeart/2008/layout/LinedList"/>
    <dgm:cxn modelId="{1C485203-7C3B-8144-B703-50F41A7A4B07}" type="presParOf" srcId="{819A9214-EEC3-EA4F-97CD-E7E86A753381}" destId="{6B39985D-75FD-6E49-B5A0-85D5F782B5C3}" srcOrd="0" destOrd="0" presId="urn:microsoft.com/office/officeart/2008/layout/LinedList"/>
    <dgm:cxn modelId="{78668E12-9F15-3B47-B1A3-16B61EC1D5DA}" type="presParOf" srcId="{819A9214-EEC3-EA4F-97CD-E7E86A753381}" destId="{665D6062-C673-E74B-9C3D-B970BC6F31B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FD05A-35A0-C54C-9401-D9238EA7FC88}">
      <dsp:nvSpPr>
        <dsp:cNvPr id="0" name=""/>
        <dsp:cNvSpPr/>
      </dsp:nvSpPr>
      <dsp:spPr>
        <a:xfrm>
          <a:off x="0" y="51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6DABA-2A12-8D4C-834A-3796CE0A1057}">
      <dsp:nvSpPr>
        <dsp:cNvPr id="0" name=""/>
        <dsp:cNvSpPr/>
      </dsp:nvSpPr>
      <dsp:spPr>
        <a:xfrm>
          <a:off x="0" y="519"/>
          <a:ext cx="10515600" cy="607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Counterfactuals and Cause</a:t>
          </a:r>
        </a:p>
      </dsp:txBody>
      <dsp:txXfrm>
        <a:off x="0" y="519"/>
        <a:ext cx="10515600" cy="607274"/>
      </dsp:txXfrm>
    </dsp:sp>
    <dsp:sp modelId="{D508DAC1-3234-B44E-9589-6E88E43FBCF5}">
      <dsp:nvSpPr>
        <dsp:cNvPr id="0" name=""/>
        <dsp:cNvSpPr/>
      </dsp:nvSpPr>
      <dsp:spPr>
        <a:xfrm>
          <a:off x="0" y="60779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99A27-F5D6-1E4D-BEE3-DA3F600F8581}">
      <dsp:nvSpPr>
        <dsp:cNvPr id="0" name=""/>
        <dsp:cNvSpPr/>
      </dsp:nvSpPr>
      <dsp:spPr>
        <a:xfrm>
          <a:off x="0" y="607793"/>
          <a:ext cx="10515600" cy="607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DAGs</a:t>
          </a:r>
        </a:p>
      </dsp:txBody>
      <dsp:txXfrm>
        <a:off x="0" y="607793"/>
        <a:ext cx="10515600" cy="607274"/>
      </dsp:txXfrm>
    </dsp:sp>
    <dsp:sp modelId="{85BCDC06-A944-3940-8D3E-257D3BF42051}">
      <dsp:nvSpPr>
        <dsp:cNvPr id="0" name=""/>
        <dsp:cNvSpPr/>
      </dsp:nvSpPr>
      <dsp:spPr>
        <a:xfrm>
          <a:off x="0" y="121506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00168-1BB6-9949-B711-DD4C4BEC4A02}">
      <dsp:nvSpPr>
        <dsp:cNvPr id="0" name=""/>
        <dsp:cNvSpPr/>
      </dsp:nvSpPr>
      <dsp:spPr>
        <a:xfrm>
          <a:off x="0" y="1215068"/>
          <a:ext cx="10515600" cy="607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Example with confounding</a:t>
          </a:r>
        </a:p>
      </dsp:txBody>
      <dsp:txXfrm>
        <a:off x="0" y="1215068"/>
        <a:ext cx="10515600" cy="607274"/>
      </dsp:txXfrm>
    </dsp:sp>
    <dsp:sp modelId="{B9DE3BF9-2B09-B04D-AC89-9CDC692FA2E3}">
      <dsp:nvSpPr>
        <dsp:cNvPr id="0" name=""/>
        <dsp:cNvSpPr/>
      </dsp:nvSpPr>
      <dsp:spPr>
        <a:xfrm>
          <a:off x="0" y="1822342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FE853-5FB4-2142-8D38-E7E38C224F16}">
      <dsp:nvSpPr>
        <dsp:cNvPr id="0" name=""/>
        <dsp:cNvSpPr/>
      </dsp:nvSpPr>
      <dsp:spPr>
        <a:xfrm>
          <a:off x="0" y="1822342"/>
          <a:ext cx="10515600" cy="607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Pearl’s “do(x) calculus”</a:t>
          </a:r>
        </a:p>
      </dsp:txBody>
      <dsp:txXfrm>
        <a:off x="0" y="1822342"/>
        <a:ext cx="10515600" cy="607274"/>
      </dsp:txXfrm>
    </dsp:sp>
    <dsp:sp modelId="{1DD3ED5D-82C7-FA44-8850-55C586225255}">
      <dsp:nvSpPr>
        <dsp:cNvPr id="0" name=""/>
        <dsp:cNvSpPr/>
      </dsp:nvSpPr>
      <dsp:spPr>
        <a:xfrm>
          <a:off x="0" y="242961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65DD88-B0F9-AB40-A1CE-77BB96BAFC68}">
      <dsp:nvSpPr>
        <dsp:cNvPr id="0" name=""/>
        <dsp:cNvSpPr/>
      </dsp:nvSpPr>
      <dsp:spPr>
        <a:xfrm>
          <a:off x="0" y="2429617"/>
          <a:ext cx="10515600" cy="607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Randomization</a:t>
          </a:r>
        </a:p>
      </dsp:txBody>
      <dsp:txXfrm>
        <a:off x="0" y="2429617"/>
        <a:ext cx="10515600" cy="607274"/>
      </dsp:txXfrm>
    </dsp:sp>
    <dsp:sp modelId="{1BC6DF75-8131-6441-AAEC-043DC981B51B}">
      <dsp:nvSpPr>
        <dsp:cNvPr id="0" name=""/>
        <dsp:cNvSpPr/>
      </dsp:nvSpPr>
      <dsp:spPr>
        <a:xfrm>
          <a:off x="0" y="303689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04AAC-08F9-B54C-9F55-3D1CC5490629}">
      <dsp:nvSpPr>
        <dsp:cNvPr id="0" name=""/>
        <dsp:cNvSpPr/>
      </dsp:nvSpPr>
      <dsp:spPr>
        <a:xfrm>
          <a:off x="0" y="3036891"/>
          <a:ext cx="10515600" cy="607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ProCess study</a:t>
          </a:r>
        </a:p>
      </dsp:txBody>
      <dsp:txXfrm>
        <a:off x="0" y="3036891"/>
        <a:ext cx="10515600" cy="607274"/>
      </dsp:txXfrm>
    </dsp:sp>
    <dsp:sp modelId="{75FFA81A-DF81-B24D-AEA8-1419C912A4EC}">
      <dsp:nvSpPr>
        <dsp:cNvPr id="0" name=""/>
        <dsp:cNvSpPr/>
      </dsp:nvSpPr>
      <dsp:spPr>
        <a:xfrm>
          <a:off x="0" y="364416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9985D-75FD-6E49-B5A0-85D5F782B5C3}">
      <dsp:nvSpPr>
        <dsp:cNvPr id="0" name=""/>
        <dsp:cNvSpPr/>
      </dsp:nvSpPr>
      <dsp:spPr>
        <a:xfrm>
          <a:off x="0" y="3644166"/>
          <a:ext cx="10515600" cy="607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Methods for nonrandomized trials as the majority topic of our course </a:t>
          </a:r>
        </a:p>
      </dsp:txBody>
      <dsp:txXfrm>
        <a:off x="0" y="3644166"/>
        <a:ext cx="10515600" cy="607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9600D-48E3-A847-BCEE-89CEBEDFCF2B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CB979-6CB0-F54E-9A90-012DD369E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41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CB979-6CB0-F54E-9A90-012DD369E4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21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40d92da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640d92dab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7cd05b87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57cd05b87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Near consensus on this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Susan Gruber said: “Meet people where they are” And they’re usually at least at counterfactuals.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57cd05b87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57cd05b87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666d2339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666d2339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Used with permission from Katherine Hoffman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CB979-6CB0-F54E-9A90-012DD369E46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98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5225-DF4F-7C41-8F3D-91135323E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AADD5-FD1B-8640-83BE-F3418DB6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F2353-1888-B648-864D-4DF9F9410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6F3-0DF6-804C-B57B-C44AD938AC60}" type="datetimeFigureOut">
              <a:rPr lang="en-US" smtClean="0"/>
              <a:t>12/7/23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68119-EB1C-1949-B73D-1C8380A89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Andy Wilson, PhD, MStat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7349D-0CA6-BE49-A491-EFDAAA2641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6665" y="287338"/>
            <a:ext cx="2260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4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49686C-A353-B741-8915-CF3FA6272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2F0ADF-C365-5B43-9326-34EA8AFE3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44851-5B32-4741-8654-9A073879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6F3-0DF6-804C-B57B-C44AD938AC60}" type="datetimeFigureOut">
              <a:rPr lang="en-US" smtClean="0"/>
              <a:t>12/7/23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73C15-4684-D642-B3BB-FD2E915F7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799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content no subtitle-gray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000"/>
            <a:ext cx="10515600" cy="453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8594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14978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 content no subtitle-berry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3439-50B4-8646-8427-5444D0902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4000"/>
            <a:ext cx="5035731" cy="453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BA8757-3B0F-BB4D-A8D7-14985DF38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58594"/>
            <a:ext cx="10522131" cy="964591"/>
          </a:xfrm>
        </p:spPr>
        <p:txBody>
          <a:bodyPr anchor="b"/>
          <a:lstStyle>
            <a:lvl1pPr>
              <a:defRPr sz="3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F84E1B6-8B07-FF4C-A81C-08ACFA0387B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4600" y="1584000"/>
            <a:ext cx="5035731" cy="453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CCA7F98-585D-814D-9F67-AF0E0E8794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314395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content with subtitle-gray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66BE-79F2-2E42-8644-46814EEFB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8594"/>
            <a:ext cx="10515598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070000"/>
            <a:ext cx="10515600" cy="4058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5FC8CC7-1EC4-5442-A5A2-590CF73D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91419"/>
            <a:ext cx="10515598" cy="43699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/>
            </a:lvl1pPr>
          </a:lstStyle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26pt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053D1B-F3A7-A14F-8356-BA7FDC137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198469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content no subtitle-berry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000"/>
            <a:ext cx="10515600" cy="453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8594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D649E25-0B99-DE4F-B0C8-065BC85227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289340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12F57-8EB8-4F49-8B10-F54256E0C390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34E9-514A-4C05-9446-C1A7E36AF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28A7D-33C1-0044-BA54-7ED76BDA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97AF7-F24D-474B-875E-C685B5377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C0CDA-752B-6647-B3F0-E65D28636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6F3-0DF6-804C-B57B-C44AD938AC60}" type="datetimeFigureOut">
              <a:rPr lang="en-US" smtClean="0"/>
              <a:t>12/7/23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361EB-907A-A149-9016-D7BF83EC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5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BBC18-1B46-E743-8A84-6789CF441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C167E-F2D4-6E42-BB8A-CC77C419D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67EA1-D41F-9142-8A68-4F0DACA07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B84CF-5AE4-6847-80BB-2C101446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6F3-0DF6-804C-B57B-C44AD938AC60}" type="datetimeFigureOut">
              <a:rPr lang="en-US" smtClean="0"/>
              <a:t>12/7/23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9925D-57CF-F94F-ABB6-495C7EF2D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930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A064-8D60-E14B-B50C-55B0DE64C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434B6-DBD4-6046-B5D9-7541E9DAC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F574C0-ED50-AD46-8AA8-AAE8407EA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23728-AD9A-2C48-BE62-750D847D01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622D9D-A60D-A044-8D83-9E7A80FF1C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6C55A-A7F8-CB4D-8D43-EA252935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6F3-0DF6-804C-B57B-C44AD938AC60}" type="datetimeFigureOut">
              <a:rPr lang="en-US" smtClean="0"/>
              <a:t>12/7/23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F32EA8-7CAC-2844-BDAA-30D0C9717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1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3E23-6A26-C846-BC19-088D0DA0B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026A14-6309-7645-ADAE-BD1F0B83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6F3-0DF6-804C-B57B-C44AD938AC60}" type="datetimeFigureOut">
              <a:rPr lang="en-US" smtClean="0"/>
              <a:t>12/7/23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5E506-FF74-7143-87D6-D5190E214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8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ABAA8-7047-DF42-9A96-C39A4FC1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6F3-0DF6-804C-B57B-C44AD938AC60}" type="datetimeFigureOut">
              <a:rPr lang="en-US" smtClean="0"/>
              <a:t>12/7/23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6BF1A-6FA3-A34D-8679-29A5AF6D0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4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994EA-22F6-FA49-8B69-39259AEF4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18AE-A703-AF4C-9539-CB56A1D91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0F143-6022-B24F-B854-BB000B5A0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2941F-4784-E249-9D74-92858750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6F3-0DF6-804C-B57B-C44AD938AC60}" type="datetimeFigureOut">
              <a:rPr lang="en-US" smtClean="0"/>
              <a:t>12/7/23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681C4-9033-8F42-ADAD-34C84C36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21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9D192-1DF0-0D40-AFF3-6ACC7AD5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2E1B0C-8392-C246-89F7-94E2C5A5B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3228E-C59A-C642-AF7D-42C7F5C3F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AFEF9-EE1E-8245-8436-D68FB262C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6F3-0DF6-804C-B57B-C44AD938AC60}" type="datetimeFigureOut">
              <a:rPr lang="en-US" smtClean="0"/>
              <a:t>12/7/23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7A94E-C2ED-2D4D-A3C6-278570E9F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356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90E8-0D84-8343-B409-D220A7AD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B3385A-9A68-024A-80EE-4C11B38E8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6B65A-1B52-1943-9024-892195D4B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6F3-0DF6-804C-B57B-C44AD938AC60}" type="datetimeFigureOut">
              <a:rPr lang="en-US" smtClean="0"/>
              <a:t>12/7/23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09488-52EA-4944-800A-75A035C13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D86E5-FA38-FD46-A81D-3FEF48F4B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AED62-7887-7F4B-A28F-F399F1AF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39315-A759-D640-9A03-966F2651F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6F3-0DF6-804C-B57B-C44AD938AC60}" type="datetimeFigureOut">
              <a:rPr lang="en-US" smtClean="0"/>
              <a:t>12/7/23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9494E-F47F-1A4B-9DF8-64782E195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1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  <p:sldLayoutId id="2147483664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1471-2288-8-7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microsoft.com/office/2007/relationships/hdphoto" Target="../media/hdphoto3.wdp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lverse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sph.harvard.edu/miguel-hernan/causal-inference-book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794A-C930-7E42-9B5A-EF8466215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0178" y="1659466"/>
            <a:ext cx="9527822" cy="1769533"/>
          </a:xfrm>
        </p:spPr>
        <p:txBody>
          <a:bodyPr>
            <a:norm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PBHLT 7115</a:t>
            </a:r>
            <a:br>
              <a:rPr lang="en-US" dirty="0"/>
            </a:br>
            <a:r>
              <a:rPr lang="en-US" sz="4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Causal Methods in Public Health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D22EA3-D0C3-2C44-AA9D-A330FD0376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6450"/>
            <a:ext cx="10281138" cy="26091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Week 1</a:t>
            </a:r>
            <a:endParaRPr lang="en-US" dirty="0"/>
          </a:p>
          <a:p>
            <a:r>
              <a:rPr lang="en-US" dirty="0"/>
              <a:t>Session </a:t>
            </a:r>
            <a:r>
              <a:rPr lang="en-US" b="1" dirty="0"/>
              <a:t>1a</a:t>
            </a:r>
            <a:r>
              <a:rPr lang="en-US" dirty="0"/>
              <a:t>: Introductions and introduction to Causal Methods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Jan 9</a:t>
            </a:r>
            <a:r>
              <a:rPr lang="en-US" baseline="30000" dirty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162879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A3849D-80CB-DB48-8935-208D66E1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044"/>
            <a:ext cx="10515600" cy="96459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What would have happened had </a:t>
            </a:r>
            <a:r>
              <a:rPr lang="en-US" sz="2000" i="1" dirty="0"/>
              <a:t>one thing </a:t>
            </a:r>
            <a:r>
              <a:rPr lang="en-US" sz="2000" dirty="0"/>
              <a:t>been different (all other things being equal)? </a:t>
            </a:r>
            <a:r>
              <a:rPr lang="en-US" sz="1800" dirty="0">
                <a:solidFill>
                  <a:schemeClr val="accent5"/>
                </a:solidFill>
              </a:rPr>
              <a:t>(causal contrast)</a:t>
            </a:r>
            <a:endParaRPr lang="en-US" sz="20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86CA48-DA9D-824C-94D5-44BA66B8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i="1" dirty="0"/>
              <a:t>“counterfactual” </a:t>
            </a:r>
            <a:r>
              <a:rPr lang="en-US" sz="3200" dirty="0"/>
              <a:t>&amp; </a:t>
            </a:r>
            <a:r>
              <a:rPr lang="en-US" sz="3200" i="1" u="sng" dirty="0"/>
              <a:t>cause</a:t>
            </a:r>
            <a:endParaRPr lang="en-US" u="sn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8F29A3-C6B5-4644-8C1B-B282E6DCA3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3864CD-5A6E-1846-9FE7-C8BEEC80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7665"/>
            <a:ext cx="2286000" cy="350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6F9FB8-0701-1047-91F3-7B5F687E2ED5}"/>
              </a:ext>
            </a:extLst>
          </p:cNvPr>
          <p:cNvSpPr txBox="1"/>
          <p:nvPr/>
        </p:nvSpPr>
        <p:spPr>
          <a:xfrm>
            <a:off x="6419196" y="2935090"/>
            <a:ext cx="52972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5"/>
                </a:solidFill>
                <a:effectLst/>
                <a:latin typeface="DDG_ProximaNova"/>
              </a:rPr>
              <a:t>Sliding Doors is a 1998 romantic comedy-drama starring Gwyneth Paltrow. 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DDG_ProximaNova"/>
              </a:rPr>
              <a:t>The film alternates between two storylines, showing two paths the central character's life could take depending on </a:t>
            </a:r>
          </a:p>
          <a:p>
            <a:r>
              <a:rPr lang="en-US" b="0" i="1" dirty="0">
                <a:solidFill>
                  <a:schemeClr val="accent5"/>
                </a:solidFill>
                <a:effectLst/>
                <a:latin typeface="DDG_ProximaNova"/>
              </a:rPr>
              <a:t>whether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DDG_ProximaNova"/>
              </a:rPr>
              <a:t> </a:t>
            </a:r>
          </a:p>
          <a:p>
            <a:r>
              <a:rPr lang="en-US" b="0" i="1" dirty="0">
                <a:solidFill>
                  <a:srgbClr val="0070C0"/>
                </a:solidFill>
                <a:effectLst/>
                <a:latin typeface="DDG_ProximaNova"/>
              </a:rPr>
              <a:t>or not </a:t>
            </a:r>
          </a:p>
          <a:p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DDG_ProximaNova"/>
              </a:rPr>
              <a:t>she catches a train.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CA17B-CD01-E74E-927A-F20352DFDECF}"/>
              </a:ext>
            </a:extLst>
          </p:cNvPr>
          <p:cNvSpPr txBox="1"/>
          <p:nvPr/>
        </p:nvSpPr>
        <p:spPr>
          <a:xfrm>
            <a:off x="3426038" y="3257254"/>
            <a:ext cx="2004716" cy="24981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marL="234000" indent="-234000" algn="l">
              <a:lnSpc>
                <a:spcPct val="110000"/>
              </a:lnSpc>
              <a:spcBef>
                <a:spcPts val="900"/>
              </a:spcBef>
              <a:buBlip>
                <a:blip r:embed="rId3"/>
              </a:buBlip>
            </a:pPr>
            <a:r>
              <a:rPr lang="en-US" sz="1600" dirty="0">
                <a:solidFill>
                  <a:schemeClr val="accent5"/>
                </a:solidFill>
              </a:rPr>
              <a:t>Observed</a:t>
            </a:r>
            <a:r>
              <a:rPr lang="en-US" sz="1600" dirty="0"/>
              <a:t> Gwyneth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C8AC2-DED0-7042-B8E9-5229424AD08E}"/>
              </a:ext>
            </a:extLst>
          </p:cNvPr>
          <p:cNvSpPr txBox="1"/>
          <p:nvPr/>
        </p:nvSpPr>
        <p:spPr>
          <a:xfrm>
            <a:off x="3426038" y="5138883"/>
            <a:ext cx="2437527" cy="24981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marL="234000" indent="-234000" algn="l">
              <a:lnSpc>
                <a:spcPct val="110000"/>
              </a:lnSpc>
              <a:spcBef>
                <a:spcPts val="900"/>
              </a:spcBef>
              <a:buBlip>
                <a:blip r:embed="rId3"/>
              </a:buBlip>
            </a:pPr>
            <a:r>
              <a:rPr lang="en-US" sz="1600" dirty="0">
                <a:solidFill>
                  <a:srgbClr val="0070C0"/>
                </a:solidFill>
              </a:rPr>
              <a:t>Counterfactual</a:t>
            </a:r>
            <a:r>
              <a:rPr lang="en-US" sz="1600" dirty="0"/>
              <a:t> Gwyneth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B7DD3C-FE50-FF46-A990-B83917DF3AED}"/>
              </a:ext>
            </a:extLst>
          </p:cNvPr>
          <p:cNvSpPr txBox="1"/>
          <p:nvPr/>
        </p:nvSpPr>
        <p:spPr>
          <a:xfrm>
            <a:off x="3923124" y="4114339"/>
            <a:ext cx="2004716" cy="455574"/>
          </a:xfrm>
          <a:prstGeom prst="rect">
            <a:avLst/>
          </a:prstGeom>
          <a:solidFill>
            <a:schemeClr val="accent1">
              <a:lumMod val="20000"/>
              <a:lumOff val="80000"/>
              <a:alpha val="33857"/>
            </a:schemeClr>
          </a:solidFill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10000"/>
              </a:lnSpc>
              <a:spcBef>
                <a:spcPts val="900"/>
              </a:spcBef>
            </a:pPr>
            <a:r>
              <a:rPr lang="en-US" sz="1400" dirty="0"/>
              <a:t>(individual) causal effect of catching train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50F2E7-0D7D-F241-AD07-6D667DF887A1}"/>
              </a:ext>
            </a:extLst>
          </p:cNvPr>
          <p:cNvCxnSpPr/>
          <p:nvPr/>
        </p:nvCxnSpPr>
        <p:spPr>
          <a:xfrm>
            <a:off x="3803765" y="3720662"/>
            <a:ext cx="0" cy="124575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7625D4F-0EA7-8142-A627-2B67C28298D2}"/>
              </a:ext>
            </a:extLst>
          </p:cNvPr>
          <p:cNvSpPr txBox="1"/>
          <p:nvPr/>
        </p:nvSpPr>
        <p:spPr>
          <a:xfrm>
            <a:off x="6264162" y="2651269"/>
            <a:ext cx="5606076" cy="220727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  <a:spcBef>
                <a:spcPts val="900"/>
              </a:spcBef>
            </a:pPr>
            <a:r>
              <a:rPr lang="en-US" sz="2200" dirty="0"/>
              <a:t>Food for thought: </a:t>
            </a:r>
          </a:p>
          <a:p>
            <a:pPr marL="285750" indent="-285750" algn="l">
              <a:lnSpc>
                <a:spcPct val="11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This is a highly-</a:t>
            </a:r>
            <a:r>
              <a:rPr lang="en-US" sz="1600" i="1" dirty="0"/>
              <a:t>individualized</a:t>
            </a:r>
            <a:r>
              <a:rPr lang="en-US" sz="1600" dirty="0"/>
              <a:t> story (does an </a:t>
            </a:r>
            <a:r>
              <a:rPr lang="en-US" sz="1600" i="1" dirty="0"/>
              <a:t>average</a:t>
            </a:r>
            <a:r>
              <a:rPr lang="en-US" sz="1600" dirty="0"/>
              <a:t> effect even make sense?) </a:t>
            </a:r>
          </a:p>
          <a:p>
            <a:pPr marL="285750" indent="-285750" algn="l">
              <a:lnSpc>
                <a:spcPct val="11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What if she </a:t>
            </a:r>
            <a:r>
              <a:rPr lang="en-US" sz="1600" i="1" dirty="0"/>
              <a:t>chooses</a:t>
            </a:r>
            <a:r>
              <a:rPr lang="en-US" sz="1600" dirty="0"/>
              <a:t> to go through the door vs being assigned? Or, what about the </a:t>
            </a:r>
            <a:r>
              <a:rPr lang="en-US" sz="1600" i="1" dirty="0"/>
              <a:t>kind of person </a:t>
            </a:r>
            <a:r>
              <a:rPr lang="en-US" sz="1600" dirty="0"/>
              <a:t>who makes trains vs misses them – are they </a:t>
            </a:r>
            <a:r>
              <a:rPr lang="en-US" sz="1600" u="sng" dirty="0"/>
              <a:t>comparable</a:t>
            </a:r>
            <a:r>
              <a:rPr lang="en-US" sz="1600" dirty="0"/>
              <a:t>? </a:t>
            </a:r>
            <a:r>
              <a:rPr lang="en-US" sz="1600" i="1" dirty="0">
                <a:solidFill>
                  <a:schemeClr val="accent5"/>
                </a:solidFill>
              </a:rPr>
              <a:t>(exchangeable)</a:t>
            </a:r>
          </a:p>
        </p:txBody>
      </p:sp>
    </p:spTree>
    <p:extLst>
      <p:ext uri="{BB962C8B-B14F-4D97-AF65-F5344CB8AC3E}">
        <p14:creationId xmlns:p14="http://schemas.microsoft.com/office/powerpoint/2010/main" val="88081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4" grpId="0"/>
      <p:bldP spid="12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A9BAB-489C-0043-B96F-410887CB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5"/>
                </a:solidFill>
              </a:rPr>
              <a:t>bias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5"/>
                </a:solidFill>
              </a:rPr>
              <a:t>confounding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BDB8D-2CC4-CB4B-A2E1-982FEBC2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070000"/>
            <a:ext cx="10515600" cy="4369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Observational data: </a:t>
            </a:r>
            <a:r>
              <a:rPr lang="en-US" i="1" dirty="0">
                <a:solidFill>
                  <a:schemeClr val="accent5"/>
                </a:solidFill>
              </a:rPr>
              <a:t>how the world presents itself to 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AF910-B4D0-0F40-87B8-9ABC4C26B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Parable of (observed) car safety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A75A7C-B66B-2845-8540-253C8F4196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216A5-C671-9E42-A73E-7DDD2F855A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8" y="2903090"/>
            <a:ext cx="4882838" cy="2563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EF993C-D50C-3B43-B3C9-C0C9A08740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966" y="2899698"/>
            <a:ext cx="4148908" cy="256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0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BDB8D-2CC4-CB4B-A2E1-982FEBC2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64" y="3429000"/>
            <a:ext cx="10515600" cy="4369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Collect “real world” data – </a:t>
            </a:r>
            <a:r>
              <a:rPr lang="en-US" dirty="0">
                <a:solidFill>
                  <a:schemeClr val="accent5"/>
                </a:solidFill>
              </a:rPr>
              <a:t>Car </a:t>
            </a:r>
            <a:r>
              <a:rPr lang="en-US" i="1" dirty="0">
                <a:solidFill>
                  <a:schemeClr val="accent5"/>
                </a:solidFill>
              </a:rPr>
              <a:t>Type</a:t>
            </a:r>
            <a:r>
              <a:rPr lang="en-US" dirty="0">
                <a:solidFill>
                  <a:schemeClr val="accent5"/>
                </a:solidFill>
              </a:rPr>
              <a:t> &amp; Accident Status (1 year)</a:t>
            </a:r>
            <a:endParaRPr lang="en-US" i="1" dirty="0">
              <a:solidFill>
                <a:schemeClr val="accent5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A75A7C-B66B-2845-8540-253C8F4196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216A5-C671-9E42-A73E-7DDD2F855A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99593"/>
            <a:ext cx="4882838" cy="2563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EF993C-D50C-3B43-B3C9-C0C9A08740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964" y="696415"/>
            <a:ext cx="4148908" cy="2569846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C592406-0BA3-CB47-BAC4-2D0452FB335E}"/>
              </a:ext>
            </a:extLst>
          </p:cNvPr>
          <p:cNvGraphicFramePr>
            <a:graphicFrameLocks noGrp="1"/>
          </p:cNvGraphicFramePr>
          <p:nvPr/>
        </p:nvGraphicFramePr>
        <p:xfrm>
          <a:off x="478782" y="4114629"/>
          <a:ext cx="5711177" cy="183020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92829">
                  <a:extLst>
                    <a:ext uri="{9D8B030D-6E8A-4147-A177-3AD203B41FA5}">
                      <a16:colId xmlns:a16="http://schemas.microsoft.com/office/drawing/2014/main" val="2701999067"/>
                    </a:ext>
                  </a:extLst>
                </a:gridCol>
                <a:gridCol w="1736648">
                  <a:extLst>
                    <a:ext uri="{9D8B030D-6E8A-4147-A177-3AD203B41FA5}">
                      <a16:colId xmlns:a16="http://schemas.microsoft.com/office/drawing/2014/main" val="3702379203"/>
                    </a:ext>
                  </a:extLst>
                </a:gridCol>
                <a:gridCol w="1681700">
                  <a:extLst>
                    <a:ext uri="{9D8B030D-6E8A-4147-A177-3AD203B41FA5}">
                      <a16:colId xmlns:a16="http://schemas.microsoft.com/office/drawing/2014/main" val="3215841911"/>
                    </a:ext>
                  </a:extLst>
                </a:gridCol>
              </a:tblGrid>
              <a:tr h="57228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Accident in </a:t>
                      </a:r>
                    </a:p>
                    <a:p>
                      <a:pPr algn="ctr"/>
                      <a:r>
                        <a:rPr lang="en-US" sz="1600" dirty="0"/>
                        <a:t>1 yr. post sale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377320"/>
                  </a:ext>
                </a:extLst>
              </a:tr>
              <a:tr h="36646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JH4DA9340PS000417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Economy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957909"/>
                  </a:ext>
                </a:extLst>
              </a:tr>
              <a:tr h="366462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KNDPB3A21B7082471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Economy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0250536"/>
                  </a:ext>
                </a:extLst>
              </a:tr>
              <a:tr h="25602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455031"/>
                  </a:ext>
                </a:extLst>
              </a:tr>
              <a:tr h="25602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JNKCV64E78M131002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80749"/>
                  </a:ext>
                </a:extLst>
              </a:tr>
            </a:tbl>
          </a:graphicData>
        </a:graphic>
      </p:graphicFrame>
      <p:sp>
        <p:nvSpPr>
          <p:cNvPr id="2" name="Double Brace 1">
            <a:extLst>
              <a:ext uri="{FF2B5EF4-FFF2-40B4-BE49-F238E27FC236}">
                <a16:creationId xmlns:a16="http://schemas.microsoft.com/office/drawing/2014/main" id="{58C99225-5ACE-1840-AFC3-3AA5FD26EADB}"/>
              </a:ext>
            </a:extLst>
          </p:cNvPr>
          <p:cNvSpPr/>
          <p:nvPr/>
        </p:nvSpPr>
        <p:spPr>
          <a:xfrm>
            <a:off x="3176954" y="4748363"/>
            <a:ext cx="3294010" cy="1196470"/>
          </a:xfrm>
          <a:prstGeom prst="brace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FEF777-7E5C-D74D-B987-B585EFD98B05}"/>
              </a:ext>
            </a:extLst>
          </p:cNvPr>
          <p:cNvSpPr txBox="1"/>
          <p:nvPr/>
        </p:nvSpPr>
        <p:spPr>
          <a:xfrm>
            <a:off x="7115908" y="4372707"/>
            <a:ext cx="4612856" cy="10883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34000" indent="-234000" algn="l">
              <a:lnSpc>
                <a:spcPct val="110000"/>
              </a:lnSpc>
              <a:spcBef>
                <a:spcPts val="900"/>
              </a:spcBef>
              <a:buBlip>
                <a:blip r:embed="rId4"/>
              </a:buBlip>
            </a:pPr>
            <a:r>
              <a:rPr lang="en-US" sz="2200" dirty="0"/>
              <a:t>Compare accident rates and observe economy car has lower accident rates by </a:t>
            </a:r>
            <a:r>
              <a:rPr lang="en-US" sz="2200" u="sng" dirty="0">
                <a:solidFill>
                  <a:srgbClr val="002060"/>
                </a:solidFill>
              </a:rPr>
              <a:t>5%</a:t>
            </a:r>
            <a:r>
              <a:rPr lang="en-US" sz="2200" dirty="0"/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E9296-A61D-8C4B-B1BF-356DB0FD0E96}"/>
              </a:ext>
            </a:extLst>
          </p:cNvPr>
          <p:cNvSpPr txBox="1"/>
          <p:nvPr/>
        </p:nvSpPr>
        <p:spPr>
          <a:xfrm>
            <a:off x="2449418" y="323043"/>
            <a:ext cx="2146028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spcBef>
                <a:spcPts val="900"/>
              </a:spcBef>
            </a:pPr>
            <a:r>
              <a:rPr lang="en-US" sz="1800" dirty="0">
                <a:solidFill>
                  <a:schemeClr val="accent5"/>
                </a:solidFill>
                <a:highlight>
                  <a:srgbClr val="FFFF00"/>
                </a:highlight>
              </a:rPr>
              <a:t>(Favors Economy)</a:t>
            </a:r>
          </a:p>
        </p:txBody>
      </p:sp>
    </p:spTree>
    <p:extLst>
      <p:ext uri="{BB962C8B-B14F-4D97-AF65-F5344CB8AC3E}">
        <p14:creationId xmlns:p14="http://schemas.microsoft.com/office/powerpoint/2010/main" val="3446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  <p:bldP spid="5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EFCB43-5F6D-6542-AA1C-659B4F70FC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23014" y="1155004"/>
            <a:ext cx="6415872" cy="5702996"/>
          </a:xfrm>
          <a:noFill/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EF6C6673-0381-4A65-81B3-AD7DEAFB3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66" y="141652"/>
            <a:ext cx="10970696" cy="693498"/>
          </a:xfrm>
        </p:spPr>
        <p:txBody>
          <a:bodyPr/>
          <a:lstStyle/>
          <a:p>
            <a:r>
              <a:rPr lang="en-US" dirty="0"/>
              <a:t>But what if we consider factors involved in car selection? 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A73E9F2F-E00D-4898-8CC8-B40D5473013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62742" y="1649326"/>
            <a:ext cx="4114060" cy="4536000"/>
          </a:xfrm>
        </p:spPr>
        <p:txBody>
          <a:bodyPr/>
          <a:lstStyle/>
          <a:p>
            <a:r>
              <a:rPr lang="en-US" dirty="0"/>
              <a:t>Say we conduct a baseline survey and notice a difference in ‘safety profile’ between those who choose an economy car vs sport? </a:t>
            </a:r>
          </a:p>
          <a:p>
            <a:r>
              <a:rPr lang="en-US" dirty="0"/>
              <a:t>This safety profile favors the economy car. </a:t>
            </a:r>
          </a:p>
          <a:p>
            <a:r>
              <a:rPr lang="en-US" dirty="0"/>
              <a:t>So, was this a ‘fair comparison’?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83690F-1FA1-0E44-9EAF-32EB371F3E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99" y="1649326"/>
            <a:ext cx="1557252" cy="8175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FBD415-6E4F-B24F-A0D4-55B2FEF300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8837" y="1649326"/>
            <a:ext cx="1557292" cy="9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7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D646771D-BD52-4537-B3DD-AF4DCBDDC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43200"/>
            <a:ext cx="5035731" cy="3376800"/>
          </a:xfrm>
        </p:spPr>
        <p:txBody>
          <a:bodyPr>
            <a:normAutofit/>
          </a:bodyPr>
          <a:lstStyle/>
          <a:p>
            <a:r>
              <a:rPr lang="en-US" dirty="0"/>
              <a:t>We notice a clear separation of safety profiles by whether car was involved in an accident. 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8929C464-3880-470D-A84E-005E4B662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8594"/>
            <a:ext cx="10522131" cy="964591"/>
          </a:xfrm>
        </p:spPr>
        <p:txBody>
          <a:bodyPr anchor="b">
            <a:normAutofit/>
          </a:bodyPr>
          <a:lstStyle/>
          <a:p>
            <a:r>
              <a:rPr lang="en-US" dirty="0"/>
              <a:t>And we notice differences in this baseline driver safety profile in the outcome …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9D8D74-2C9F-1842-81C8-9EC2872B3A48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324600" y="1613897"/>
            <a:ext cx="5035731" cy="4476205"/>
          </a:xfrm>
          <a:noFill/>
        </p:spPr>
      </p:pic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F434D06-4A18-4D77-B818-0CC2A2C35A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413239"/>
            <a:ext cx="6267450" cy="12490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 puzzle with one red piece">
            <a:extLst>
              <a:ext uri="{FF2B5EF4-FFF2-40B4-BE49-F238E27FC236}">
                <a16:creationId xmlns:a16="http://schemas.microsoft.com/office/drawing/2014/main" id="{6FB3D12D-5BD6-4686-ADAA-78E227D7D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584000"/>
            <a:ext cx="10515600" cy="453600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3FDE51-C791-574B-A17E-95975FCE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594"/>
            <a:ext cx="10515600" cy="964591"/>
          </a:xfrm>
        </p:spPr>
        <p:txBody>
          <a:bodyPr anchor="b">
            <a:normAutofit/>
          </a:bodyPr>
          <a:lstStyle/>
          <a:p>
            <a:r>
              <a:rPr lang="en-US" dirty="0"/>
              <a:t>We’d like some method of organizing our potential drivers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8307A77-FD5D-4BE6-9C9C-5C7E478B31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413239"/>
            <a:ext cx="6267450" cy="12490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9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EC761F-7AAA-E64D-80B4-977B46CEE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159" t="23972" r="4372" b="24752"/>
          <a:stretch/>
        </p:blipFill>
        <p:spPr>
          <a:xfrm>
            <a:off x="3135084" y="2596243"/>
            <a:ext cx="5241473" cy="3108151"/>
          </a:xfr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E57E7B-F3FA-1443-A689-5A7898AB4B08}"/>
              </a:ext>
            </a:extLst>
          </p:cNvPr>
          <p:cNvSpPr txBox="1"/>
          <p:nvPr/>
        </p:nvSpPr>
        <p:spPr>
          <a:xfrm>
            <a:off x="707571" y="1290761"/>
            <a:ext cx="10515600" cy="96459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Distorted association </a:t>
            </a:r>
            <a:r>
              <a:rPr lang="en-US" sz="3000" b="1" u="sng" kern="1200" dirty="0">
                <a:solidFill>
                  <a:schemeClr val="tx2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when not </a:t>
            </a:r>
            <a:r>
              <a:rPr lang="en-US" sz="3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controlling for the confounder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96A69F-74ED-9C44-BCAE-5CAA14E90B35}"/>
              </a:ext>
            </a:extLst>
          </p:cNvPr>
          <p:cNvSpPr txBox="1"/>
          <p:nvPr/>
        </p:nvSpPr>
        <p:spPr>
          <a:xfrm>
            <a:off x="1438729" y="4920908"/>
            <a:ext cx="2169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cause confounding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9CAF18-1A43-A445-AB03-530356068F74}"/>
              </a:ext>
            </a:extLst>
          </p:cNvPr>
          <p:cNvSpPr/>
          <p:nvPr/>
        </p:nvSpPr>
        <p:spPr>
          <a:xfrm>
            <a:off x="3249386" y="4457700"/>
            <a:ext cx="1257300" cy="1246694"/>
          </a:xfrm>
          <a:prstGeom prst="ellipse">
            <a:avLst/>
          </a:prstGeom>
          <a:solidFill>
            <a:srgbClr val="D3D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A2585-EC71-5F4E-AB7F-1171C5D0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96" y="334133"/>
            <a:ext cx="5909651" cy="167490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Directed Acyclic Graphs (DAGs)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A037E-3E8D-E244-9611-48732CC06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714" y="552906"/>
            <a:ext cx="5165936" cy="1953988"/>
          </a:xfrm>
        </p:spPr>
        <p:txBody>
          <a:bodyPr anchor="ctr">
            <a:normAutofit lnSpcReduction="10000"/>
          </a:bodyPr>
          <a:lstStyle/>
          <a:p>
            <a:r>
              <a:rPr lang="en-US" sz="2000" b="1" dirty="0"/>
              <a:t>Directed acyclic graphs</a:t>
            </a:r>
            <a:r>
              <a:rPr lang="en-US" sz="2000" dirty="0"/>
              <a:t> (DAGs) are visual representations of causal assumptions</a:t>
            </a:r>
          </a:p>
          <a:p>
            <a:r>
              <a:rPr lang="en-US" sz="2000" dirty="0"/>
              <a:t>They encode our assumptions about the way variables relate to each other</a:t>
            </a:r>
          </a:p>
          <a:p>
            <a:r>
              <a:rPr lang="en-US" sz="2000" dirty="0"/>
              <a:t>DAGs can help untangle seemingly paradoxical findings and inform analyses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0A28E66-C217-2947-835F-0EA9124588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0948" y="2531318"/>
            <a:ext cx="8570103" cy="389939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93123F0-19B9-7941-8A59-06BA0C233FF0}"/>
              </a:ext>
            </a:extLst>
          </p:cNvPr>
          <p:cNvGrpSpPr/>
          <p:nvPr/>
        </p:nvGrpSpPr>
        <p:grpSpPr>
          <a:xfrm>
            <a:off x="2354202" y="2135206"/>
            <a:ext cx="7241171" cy="4169338"/>
            <a:chOff x="2354202" y="2135206"/>
            <a:chExt cx="7241171" cy="416933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B43A2D-96C2-1443-9D50-FC255AE7FBE3}"/>
                </a:ext>
              </a:extLst>
            </p:cNvPr>
            <p:cNvSpPr txBox="1"/>
            <p:nvPr/>
          </p:nvSpPr>
          <p:spPr>
            <a:xfrm>
              <a:off x="2354202" y="5935212"/>
              <a:ext cx="1227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Treatment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6DEAD1-0948-0643-82A0-342C35A714CB}"/>
                </a:ext>
              </a:extLst>
            </p:cNvPr>
            <p:cNvSpPr txBox="1"/>
            <p:nvPr/>
          </p:nvSpPr>
          <p:spPr>
            <a:xfrm>
              <a:off x="8474553" y="5935212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Outcome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B38934-38A0-C64D-BB07-BB7A71DF0DA2}"/>
                </a:ext>
              </a:extLst>
            </p:cNvPr>
            <p:cNvSpPr txBox="1"/>
            <p:nvPr/>
          </p:nvSpPr>
          <p:spPr>
            <a:xfrm>
              <a:off x="4459878" y="2135206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External factors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6535C3-C11F-224B-8645-145C4F3D91F0}"/>
              </a:ext>
            </a:extLst>
          </p:cNvPr>
          <p:cNvSpPr txBox="1"/>
          <p:nvPr/>
        </p:nvSpPr>
        <p:spPr>
          <a:xfrm>
            <a:off x="481650" y="5335047"/>
            <a:ext cx="6939023" cy="1200329"/>
          </a:xfrm>
          <a:prstGeom prst="rect">
            <a:avLst/>
          </a:prstGeom>
          <a:solidFill>
            <a:schemeClr val="accent1">
              <a:lumMod val="20000"/>
              <a:lumOff val="80000"/>
              <a:alpha val="90486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effectLst/>
              </a:rPr>
              <a:t>For a more formal treatment, I recommend: </a:t>
            </a:r>
          </a:p>
          <a:p>
            <a:r>
              <a:rPr lang="en-US" dirty="0" err="1">
                <a:effectLst/>
              </a:rPr>
              <a:t>Shrier</a:t>
            </a:r>
            <a:r>
              <a:rPr lang="en-US" dirty="0">
                <a:effectLst/>
              </a:rPr>
              <a:t>, I., &amp; Platt, R. W. (</a:t>
            </a:r>
            <a:r>
              <a:rPr lang="en-US" b="1" dirty="0">
                <a:effectLst/>
              </a:rPr>
              <a:t>2008</a:t>
            </a:r>
            <a:r>
              <a:rPr lang="en-US" dirty="0">
                <a:effectLst/>
              </a:rPr>
              <a:t>). Reducing bias through directed acyclic graphs. </a:t>
            </a:r>
            <a:r>
              <a:rPr lang="en-US" i="1" dirty="0">
                <a:effectLst/>
              </a:rPr>
              <a:t>BMC Medical Research Methodology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8</a:t>
            </a:r>
            <a:r>
              <a:rPr lang="en-US" dirty="0">
                <a:effectLst/>
              </a:rPr>
              <a:t>, 70. </a:t>
            </a:r>
            <a:r>
              <a:rPr lang="en-US" dirty="0">
                <a:effectLst/>
                <a:hlinkClick r:id="rId3"/>
              </a:rPr>
              <a:t>https://doi.org/10.1186/1471-2288-8-70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014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3ADA-CE9A-E148-886B-5A0BFDE62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DAGs representing confounding</a:t>
            </a:r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08531CB-F1F3-C642-9F15-4458277DE3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40000"/>
            <a:ext cx="5407561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DD22A4-5EBA-D544-843E-D7C5EC3478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555" y="2332667"/>
            <a:ext cx="5689600" cy="2878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B20927-EFF8-E041-9BEC-51AA3C5363E8}"/>
              </a:ext>
            </a:extLst>
          </p:cNvPr>
          <p:cNvSpPr txBox="1"/>
          <p:nvPr/>
        </p:nvSpPr>
        <p:spPr>
          <a:xfrm>
            <a:off x="965200" y="175260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cause confounding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D516D6-BD61-5C4D-BFBA-13B952174BE4}"/>
              </a:ext>
            </a:extLst>
          </p:cNvPr>
          <p:cNvSpPr txBox="1"/>
          <p:nvPr/>
        </p:nvSpPr>
        <p:spPr>
          <a:xfrm>
            <a:off x="7074384" y="17526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32DFC-158D-E942-B52D-96712DA4356E}"/>
              </a:ext>
            </a:extLst>
          </p:cNvPr>
          <p:cNvSpPr txBox="1"/>
          <p:nvPr/>
        </p:nvSpPr>
        <p:spPr>
          <a:xfrm>
            <a:off x="1475595" y="270491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4794F2-2FA7-3643-8E33-618F77BD39CB}"/>
              </a:ext>
            </a:extLst>
          </p:cNvPr>
          <p:cNvSpPr txBox="1"/>
          <p:nvPr/>
        </p:nvSpPr>
        <p:spPr>
          <a:xfrm>
            <a:off x="3423565" y="455346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Lung cancer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6E2F4B-EF6A-D84F-A521-BEABBE9F8DDF}"/>
              </a:ext>
            </a:extLst>
          </p:cNvPr>
          <p:cNvSpPr txBox="1"/>
          <p:nvPr/>
        </p:nvSpPr>
        <p:spPr>
          <a:xfrm>
            <a:off x="159578" y="456513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 lighter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291C9-6005-3B47-9B9B-39EF9ECEB4A5}"/>
              </a:ext>
            </a:extLst>
          </p:cNvPr>
          <p:cNvSpPr txBox="1"/>
          <p:nvPr/>
        </p:nvSpPr>
        <p:spPr>
          <a:xfrm>
            <a:off x="6784441" y="492280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238836-9588-B541-819E-4DF75617F1AE}"/>
              </a:ext>
            </a:extLst>
          </p:cNvPr>
          <p:cNvSpPr txBox="1"/>
          <p:nvPr/>
        </p:nvSpPr>
        <p:spPr>
          <a:xfrm>
            <a:off x="5086555" y="270491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egg-salad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BF436-DBA2-2543-B736-36906468FCED}"/>
              </a:ext>
            </a:extLst>
          </p:cNvPr>
          <p:cNvSpPr txBox="1"/>
          <p:nvPr/>
        </p:nvSpPr>
        <p:spPr>
          <a:xfrm>
            <a:off x="6210300" y="5702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5B3B39-5ABF-2D4F-88A9-73D2C387FBB6}"/>
              </a:ext>
            </a:extLst>
          </p:cNvPr>
          <p:cNvSpPr txBox="1"/>
          <p:nvPr/>
        </p:nvSpPr>
        <p:spPr>
          <a:xfrm>
            <a:off x="8893118" y="27049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Influenza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44627-829F-4847-8946-C01658422741}"/>
              </a:ext>
            </a:extLst>
          </p:cNvPr>
          <p:cNvSpPr txBox="1"/>
          <p:nvPr/>
        </p:nvSpPr>
        <p:spPr>
          <a:xfrm>
            <a:off x="533400" y="5930900"/>
            <a:ext cx="393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Distorted association </a:t>
            </a:r>
            <a:r>
              <a:rPr lang="en-US" b="1" u="sng" dirty="0">
                <a:highlight>
                  <a:srgbClr val="FFFF00"/>
                </a:highlight>
              </a:rPr>
              <a:t>when not </a:t>
            </a:r>
            <a:r>
              <a:rPr lang="en-US" dirty="0"/>
              <a:t>controlling for the confounder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8B4421-8EA2-504D-B173-2FFD57274CC0}"/>
              </a:ext>
            </a:extLst>
          </p:cNvPr>
          <p:cNvSpPr txBox="1"/>
          <p:nvPr/>
        </p:nvSpPr>
        <p:spPr>
          <a:xfrm>
            <a:off x="6096000" y="5912520"/>
            <a:ext cx="3388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Distorted association </a:t>
            </a:r>
            <a:r>
              <a:rPr lang="en-US" b="1" u="sng" dirty="0">
                <a:highlight>
                  <a:srgbClr val="FFFF00"/>
                </a:highlight>
              </a:rPr>
              <a:t>when</a:t>
            </a:r>
            <a:r>
              <a:rPr lang="en-US" dirty="0"/>
              <a:t> controlling for the collider</a:t>
            </a:r>
          </a:p>
        </p:txBody>
      </p:sp>
    </p:spTree>
    <p:extLst>
      <p:ext uri="{BB962C8B-B14F-4D97-AF65-F5344CB8AC3E}">
        <p14:creationId xmlns:p14="http://schemas.microsoft.com/office/powerpoint/2010/main" val="282728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4316682-9AC8-4561-ADA4-950497CC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594"/>
            <a:ext cx="10515598" cy="964591"/>
          </a:xfrm>
        </p:spPr>
        <p:txBody>
          <a:bodyPr/>
          <a:lstStyle/>
          <a:p>
            <a:r>
              <a:rPr lang="en-US" dirty="0"/>
              <a:t>Conditional vs Marginal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D14B939-4B81-4DF9-9ADB-084772601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250831"/>
            <a:ext cx="10515600" cy="76688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summary: we want to </a:t>
            </a:r>
            <a:r>
              <a:rPr lang="en-US" b="1" i="1" dirty="0"/>
              <a:t>account</a:t>
            </a:r>
            <a:r>
              <a:rPr lang="en-US" dirty="0"/>
              <a:t> for why we observed someone in their strata</a:t>
            </a:r>
          </a:p>
          <a:p>
            <a:r>
              <a:rPr lang="en-US" i="1" dirty="0">
                <a:solidFill>
                  <a:schemeClr val="accent5"/>
                </a:solidFill>
              </a:rPr>
              <a:t>“marginal counterfactual estimates of the outcome”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56B87-4183-A742-A001-93E929FC08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782" y="6594852"/>
            <a:ext cx="360000" cy="121497"/>
          </a:xfrm>
          <a:prstGeom prst="rect">
            <a:avLst/>
          </a:prstGeom>
        </p:spPr>
        <p:txBody>
          <a:bodyPr anchor="b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9547543-1012-3B42-87D3-9C910E88F9FE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95E1C80-4CCC-45C4-80E4-3D2EC7B608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91419"/>
            <a:ext cx="10515598" cy="436995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Additional question: </a:t>
            </a:r>
            <a:r>
              <a:rPr lang="en-US" i="1" dirty="0">
                <a:solidFill>
                  <a:schemeClr val="accent5"/>
                </a:solidFill>
              </a:rPr>
              <a:t>why were you in that strata in the first place?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8BC93CC-486F-4413-B40F-BAC145F9CD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413239"/>
            <a:ext cx="6267450" cy="124906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20" name="Table 13">
            <a:extLst>
              <a:ext uri="{FF2B5EF4-FFF2-40B4-BE49-F238E27FC236}">
                <a16:creationId xmlns:a16="http://schemas.microsoft.com/office/drawing/2014/main" id="{C8D7C01E-26A9-8746-AFD0-7E663504E455}"/>
              </a:ext>
            </a:extLst>
          </p:cNvPr>
          <p:cNvGraphicFramePr>
            <a:graphicFrameLocks noGrp="1"/>
          </p:cNvGraphicFramePr>
          <p:nvPr/>
        </p:nvGraphicFramePr>
        <p:xfrm>
          <a:off x="641104" y="3840283"/>
          <a:ext cx="6826496" cy="183020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544459">
                  <a:extLst>
                    <a:ext uri="{9D8B030D-6E8A-4147-A177-3AD203B41FA5}">
                      <a16:colId xmlns:a16="http://schemas.microsoft.com/office/drawing/2014/main" val="2701999067"/>
                    </a:ext>
                  </a:extLst>
                </a:gridCol>
                <a:gridCol w="1169813">
                  <a:extLst>
                    <a:ext uri="{9D8B030D-6E8A-4147-A177-3AD203B41FA5}">
                      <a16:colId xmlns:a16="http://schemas.microsoft.com/office/drawing/2014/main" val="951308678"/>
                    </a:ext>
                  </a:extLst>
                </a:gridCol>
                <a:gridCol w="1169813">
                  <a:extLst>
                    <a:ext uri="{9D8B030D-6E8A-4147-A177-3AD203B41FA5}">
                      <a16:colId xmlns:a16="http://schemas.microsoft.com/office/drawing/2014/main" val="492193493"/>
                    </a:ext>
                  </a:extLst>
                </a:gridCol>
                <a:gridCol w="1169813">
                  <a:extLst>
                    <a:ext uri="{9D8B030D-6E8A-4147-A177-3AD203B41FA5}">
                      <a16:colId xmlns:a16="http://schemas.microsoft.com/office/drawing/2014/main" val="3702379203"/>
                    </a:ext>
                  </a:extLst>
                </a:gridCol>
                <a:gridCol w="1772598">
                  <a:extLst>
                    <a:ext uri="{9D8B030D-6E8A-4147-A177-3AD203B41FA5}">
                      <a16:colId xmlns:a16="http://schemas.microsoft.com/office/drawing/2014/main" val="3215841911"/>
                    </a:ext>
                  </a:extLst>
                </a:gridCol>
              </a:tblGrid>
              <a:tr h="5486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Safety profile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  <a:r>
                        <a:rPr lang="en-US" sz="1600" baseline="-25000" dirty="0"/>
                        <a:t>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Accident in </a:t>
                      </a:r>
                    </a:p>
                    <a:p>
                      <a:pPr algn="ctr"/>
                      <a:r>
                        <a:rPr lang="en-US" sz="1600" dirty="0"/>
                        <a:t>1 yr. post sale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377320"/>
                  </a:ext>
                </a:extLst>
              </a:tr>
              <a:tr h="36646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JH4DA9340PS000417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Economy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957909"/>
                  </a:ext>
                </a:extLst>
              </a:tr>
              <a:tr h="366462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KNDPB3A21B7082471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Economy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0250536"/>
                  </a:ext>
                </a:extLst>
              </a:tr>
              <a:tr h="25602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455031"/>
                  </a:ext>
                </a:extLst>
              </a:tr>
              <a:tr h="25602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JNKCV64E78M131002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36.5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80749"/>
                  </a:ext>
                </a:extLst>
              </a:tr>
            </a:tbl>
          </a:graphicData>
        </a:graphic>
      </p:graphicFrame>
      <p:pic>
        <p:nvPicPr>
          <p:cNvPr id="22" name="Picture 21" descr="Text, whiteboard&#10;&#10;Description automatically generated">
            <a:extLst>
              <a:ext uri="{FF2B5EF4-FFF2-40B4-BE49-F238E27FC236}">
                <a16:creationId xmlns:a16="http://schemas.microsoft.com/office/drawing/2014/main" id="{F2D48E51-DF01-3C4F-8DCF-D9BC78C84A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342" y="3017717"/>
            <a:ext cx="3715554" cy="139333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0C7EF7-407F-8E4E-ABA2-BFF8A3B122B4}"/>
              </a:ext>
            </a:extLst>
          </p:cNvPr>
          <p:cNvSpPr/>
          <p:nvPr/>
        </p:nvSpPr>
        <p:spPr>
          <a:xfrm>
            <a:off x="2286000" y="3748158"/>
            <a:ext cx="2168769" cy="2302609"/>
          </a:xfrm>
          <a:prstGeom prst="roundRect">
            <a:avLst/>
          </a:prstGeom>
          <a:solidFill>
            <a:srgbClr val="D3D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Sailboat on still lake">
            <a:extLst>
              <a:ext uri="{FF2B5EF4-FFF2-40B4-BE49-F238E27FC236}">
                <a16:creationId xmlns:a16="http://schemas.microsoft.com/office/drawing/2014/main" id="{0407F486-CB82-447B-AE9F-39253C7D8E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AD63D-B8DF-1D47-9D9D-4278B8105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Agenda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9085A-5F74-0048-B588-46B5DCD88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9383" y="755374"/>
            <a:ext cx="7292595" cy="5521248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Introductions</a:t>
            </a:r>
          </a:p>
          <a:p>
            <a:r>
              <a:rPr lang="en-US" dirty="0">
                <a:solidFill>
                  <a:srgbClr val="FFFFFF"/>
                </a:solidFill>
              </a:rPr>
              <a:t>Goals (of causal models and of course)</a:t>
            </a:r>
          </a:p>
          <a:p>
            <a:r>
              <a:rPr lang="en-US" dirty="0">
                <a:solidFill>
                  <a:srgbClr val="FFFFFF"/>
                </a:solidFill>
              </a:rPr>
              <a:t>Software (R, Python, Stata) &amp; course logistics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sz="2400" dirty="0"/>
              <a:t>Introduction to paradigm shift in our field</a:t>
            </a:r>
          </a:p>
          <a:p>
            <a:r>
              <a:rPr lang="en-US" sz="2400" dirty="0"/>
              <a:t>What is </a:t>
            </a:r>
            <a:r>
              <a:rPr lang="en-US" sz="2400" i="1" dirty="0"/>
              <a:t>“counterfactual” </a:t>
            </a:r>
            <a:r>
              <a:rPr lang="en-US" sz="2400" dirty="0"/>
              <a:t>&amp; our definition of </a:t>
            </a:r>
            <a:r>
              <a:rPr lang="en-US" sz="2400" i="1" dirty="0"/>
              <a:t>cause</a:t>
            </a:r>
          </a:p>
          <a:p>
            <a:pPr lvl="1"/>
            <a:r>
              <a:rPr lang="en-US" dirty="0"/>
              <a:t>Example and introduction to </a:t>
            </a:r>
            <a:r>
              <a:rPr lang="en-US" i="1" dirty="0">
                <a:solidFill>
                  <a:schemeClr val="accent5"/>
                </a:solidFill>
              </a:rPr>
              <a:t>bias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5"/>
                </a:solidFill>
              </a:rPr>
              <a:t>confounding</a:t>
            </a:r>
          </a:p>
          <a:p>
            <a:pPr lvl="1"/>
            <a:r>
              <a:rPr lang="en-US" dirty="0"/>
              <a:t>Directed Acyclic Graphs (DAGs) as powerful tools</a:t>
            </a:r>
          </a:p>
          <a:p>
            <a:pPr lvl="1"/>
            <a:r>
              <a:rPr lang="en-US" i="1" dirty="0"/>
              <a:t>Exchangeability</a:t>
            </a:r>
          </a:p>
          <a:p>
            <a:pPr lvl="1"/>
            <a:r>
              <a:rPr lang="en-US" dirty="0"/>
              <a:t>Remarks on marginal vs conditional (and </a:t>
            </a:r>
            <a:r>
              <a:rPr lang="en-US" i="1" dirty="0"/>
              <a:t>when</a:t>
            </a:r>
            <a:r>
              <a:rPr lang="en-US" dirty="0"/>
              <a:t> conditional = marginal)</a:t>
            </a:r>
          </a:p>
          <a:p>
            <a:pPr lvl="1"/>
            <a:r>
              <a:rPr lang="en-US" dirty="0"/>
              <a:t>RCTs and observational data</a:t>
            </a:r>
          </a:p>
          <a:p>
            <a:r>
              <a:rPr lang="en-US" dirty="0">
                <a:solidFill>
                  <a:srgbClr val="FFFFFF"/>
                </a:solidFill>
              </a:rPr>
              <a:t>Assignment &amp; Discussion of reading and conclusions/parting thoughts</a:t>
            </a:r>
          </a:p>
        </p:txBody>
      </p:sp>
    </p:spTree>
    <p:extLst>
      <p:ext uri="{BB962C8B-B14F-4D97-AF65-F5344CB8AC3E}">
        <p14:creationId xmlns:p14="http://schemas.microsoft.com/office/powerpoint/2010/main" val="1369727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7D483034-EC7B-48FF-B7CD-A56F519B0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6921" y="359596"/>
            <a:ext cx="8172509" cy="249138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5DDA643-056A-4469-96BD-862E37375D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7483" y="3180406"/>
            <a:ext cx="6752530" cy="3037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34FD55-8248-4718-B7D6-877EE200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do(A)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4376BC-589B-AA43-A9D1-2328D42F7892}"/>
              </a:ext>
            </a:extLst>
          </p:cNvPr>
          <p:cNvSpPr/>
          <p:nvPr/>
        </p:nvSpPr>
        <p:spPr>
          <a:xfrm>
            <a:off x="150470" y="4291785"/>
            <a:ext cx="528963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</a:rPr>
              <a:t>We say that A and Y are not confounded if and only if</a:t>
            </a:r>
          </a:p>
          <a:p>
            <a:endParaRPr lang="en-US" dirty="0">
              <a:latin typeface="Times" pitchFamily="2" charset="0"/>
            </a:endParaRPr>
          </a:p>
          <a:p>
            <a:r>
              <a:rPr lang="en-US" sz="3200" dirty="0">
                <a:latin typeface="Times" pitchFamily="2" charset="0"/>
              </a:rPr>
              <a:t> P(Y | do(A)) = P(Y | A)</a:t>
            </a:r>
          </a:p>
        </p:txBody>
      </p:sp>
    </p:spTree>
    <p:extLst>
      <p:ext uri="{BB962C8B-B14F-4D97-AF65-F5344CB8AC3E}">
        <p14:creationId xmlns:p14="http://schemas.microsoft.com/office/powerpoint/2010/main" val="663393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BDB8D-2CC4-CB4B-A2E1-982FEBC2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64" y="3429000"/>
            <a:ext cx="10515600" cy="85095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Collect “real world” data – </a:t>
            </a:r>
            <a:r>
              <a:rPr lang="en-US" dirty="0">
                <a:solidFill>
                  <a:schemeClr val="accent5"/>
                </a:solidFill>
              </a:rPr>
              <a:t>Car </a:t>
            </a:r>
            <a:r>
              <a:rPr lang="en-US" i="1" dirty="0">
                <a:solidFill>
                  <a:schemeClr val="accent5"/>
                </a:solidFill>
              </a:rPr>
              <a:t>Type</a:t>
            </a:r>
            <a:r>
              <a:rPr lang="en-US" dirty="0">
                <a:solidFill>
                  <a:schemeClr val="accent5"/>
                </a:solidFill>
              </a:rPr>
              <a:t> &amp; Accident Status (1 year)</a:t>
            </a:r>
          </a:p>
          <a:p>
            <a:r>
              <a:rPr lang="en-US" i="1" dirty="0">
                <a:solidFill>
                  <a:schemeClr val="accent5"/>
                </a:solidFill>
              </a:rPr>
              <a:t>But now account for baseline differences (propensity to choose car)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A75A7C-B66B-2845-8540-253C8F4196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216A5-C671-9E42-A73E-7DDD2F855A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99593"/>
            <a:ext cx="4882838" cy="2563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EF993C-D50C-3B43-B3C9-C0C9A08740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964" y="696415"/>
            <a:ext cx="4148908" cy="2569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FEF777-7E5C-D74D-B987-B585EFD98B05}"/>
              </a:ext>
            </a:extLst>
          </p:cNvPr>
          <p:cNvSpPr txBox="1"/>
          <p:nvPr/>
        </p:nvSpPr>
        <p:spPr>
          <a:xfrm>
            <a:off x="7312004" y="4770373"/>
            <a:ext cx="4612856" cy="10883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34000" indent="-234000" algn="l">
              <a:lnSpc>
                <a:spcPct val="110000"/>
              </a:lnSpc>
              <a:spcBef>
                <a:spcPts val="900"/>
              </a:spcBef>
              <a:buBlip>
                <a:blip r:embed="rId4"/>
              </a:buBlip>
            </a:pPr>
            <a:r>
              <a:rPr lang="en-US" sz="2200" dirty="0"/>
              <a:t>Sports car has lower accident rates by </a:t>
            </a:r>
            <a:r>
              <a:rPr lang="en-US" sz="2200" u="sng" dirty="0">
                <a:solidFill>
                  <a:srgbClr val="002060"/>
                </a:solidFill>
              </a:rPr>
              <a:t>11%</a:t>
            </a:r>
            <a:r>
              <a:rPr lang="en-US" sz="2200" dirty="0"/>
              <a:t>. </a:t>
            </a:r>
            <a:r>
              <a:rPr lang="en-US" sz="2200" dirty="0">
                <a:highlight>
                  <a:srgbClr val="FFFF00"/>
                </a:highlight>
              </a:rPr>
              <a:t>(IF we could have assigned people to car type)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E9296-A61D-8C4B-B1BF-356DB0FD0E96}"/>
              </a:ext>
            </a:extLst>
          </p:cNvPr>
          <p:cNvSpPr txBox="1"/>
          <p:nvPr/>
        </p:nvSpPr>
        <p:spPr>
          <a:xfrm>
            <a:off x="7472404" y="160304"/>
            <a:ext cx="2146028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spcBef>
                <a:spcPts val="900"/>
              </a:spcBef>
            </a:pPr>
            <a:r>
              <a:rPr lang="en-US" sz="1800" dirty="0">
                <a:solidFill>
                  <a:schemeClr val="accent5"/>
                </a:solidFill>
                <a:highlight>
                  <a:srgbClr val="FFFF00"/>
                </a:highlight>
              </a:rPr>
              <a:t>(Favors Sports)</a:t>
            </a:r>
          </a:p>
        </p:txBody>
      </p:sp>
      <p:graphicFrame>
        <p:nvGraphicFramePr>
          <p:cNvPr id="12" name="Table 13">
            <a:extLst>
              <a:ext uri="{FF2B5EF4-FFF2-40B4-BE49-F238E27FC236}">
                <a16:creationId xmlns:a16="http://schemas.microsoft.com/office/drawing/2014/main" id="{F1189CB3-86E1-3746-93B3-7314C91FF8CE}"/>
              </a:ext>
            </a:extLst>
          </p:cNvPr>
          <p:cNvGraphicFramePr>
            <a:graphicFrameLocks noGrp="1"/>
          </p:cNvGraphicFramePr>
          <p:nvPr/>
        </p:nvGraphicFramePr>
        <p:xfrm>
          <a:off x="116689" y="4419785"/>
          <a:ext cx="6826496" cy="183020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544459">
                  <a:extLst>
                    <a:ext uri="{9D8B030D-6E8A-4147-A177-3AD203B41FA5}">
                      <a16:colId xmlns:a16="http://schemas.microsoft.com/office/drawing/2014/main" val="2701999067"/>
                    </a:ext>
                  </a:extLst>
                </a:gridCol>
                <a:gridCol w="1169813">
                  <a:extLst>
                    <a:ext uri="{9D8B030D-6E8A-4147-A177-3AD203B41FA5}">
                      <a16:colId xmlns:a16="http://schemas.microsoft.com/office/drawing/2014/main" val="951308678"/>
                    </a:ext>
                  </a:extLst>
                </a:gridCol>
                <a:gridCol w="1169813">
                  <a:extLst>
                    <a:ext uri="{9D8B030D-6E8A-4147-A177-3AD203B41FA5}">
                      <a16:colId xmlns:a16="http://schemas.microsoft.com/office/drawing/2014/main" val="492193493"/>
                    </a:ext>
                  </a:extLst>
                </a:gridCol>
                <a:gridCol w="1169813">
                  <a:extLst>
                    <a:ext uri="{9D8B030D-6E8A-4147-A177-3AD203B41FA5}">
                      <a16:colId xmlns:a16="http://schemas.microsoft.com/office/drawing/2014/main" val="3702379203"/>
                    </a:ext>
                  </a:extLst>
                </a:gridCol>
                <a:gridCol w="1772598">
                  <a:extLst>
                    <a:ext uri="{9D8B030D-6E8A-4147-A177-3AD203B41FA5}">
                      <a16:colId xmlns:a16="http://schemas.microsoft.com/office/drawing/2014/main" val="3215841911"/>
                    </a:ext>
                  </a:extLst>
                </a:gridCol>
              </a:tblGrid>
              <a:tr h="5486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Safety profile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  <a:r>
                        <a:rPr lang="en-US" sz="1600" baseline="-25000" dirty="0"/>
                        <a:t>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Accident in </a:t>
                      </a:r>
                    </a:p>
                    <a:p>
                      <a:pPr algn="ctr"/>
                      <a:r>
                        <a:rPr lang="en-US" sz="1600" dirty="0"/>
                        <a:t>1 yr. post sale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377320"/>
                  </a:ext>
                </a:extLst>
              </a:tr>
              <a:tr h="36646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JH4DA9340PS000417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Economy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957909"/>
                  </a:ext>
                </a:extLst>
              </a:tr>
              <a:tr h="366462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KNDPB3A21B7082471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Economy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0250536"/>
                  </a:ext>
                </a:extLst>
              </a:tr>
              <a:tr h="25602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455031"/>
                  </a:ext>
                </a:extLst>
              </a:tr>
              <a:tr h="25602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JNKCV64E78M131002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36.5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80749"/>
                  </a:ext>
                </a:extLst>
              </a:tr>
            </a:tbl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8485A8-7744-D14C-952E-0FDD45772A8F}"/>
              </a:ext>
            </a:extLst>
          </p:cNvPr>
          <p:cNvSpPr/>
          <p:nvPr/>
        </p:nvSpPr>
        <p:spPr>
          <a:xfrm>
            <a:off x="1761585" y="4327660"/>
            <a:ext cx="2168769" cy="2302609"/>
          </a:xfrm>
          <a:prstGeom prst="roundRect">
            <a:avLst/>
          </a:prstGeom>
          <a:solidFill>
            <a:srgbClr val="D3D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0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1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Colorful clear dices on a glass surface">
            <a:extLst>
              <a:ext uri="{FF2B5EF4-FFF2-40B4-BE49-F238E27FC236}">
                <a16:creationId xmlns:a16="http://schemas.microsoft.com/office/drawing/2014/main" id="{1509D8FB-5095-16A5-E379-4EBFCF5931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8EAEB-90A7-4D39-AC92-A29C30EA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Randomized Clinical Trials and Causal Effects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3EA1C-E764-45DF-9600-1BC87BF85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0368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104;g1640d92daba_0_0">
            <a:extLst>
              <a:ext uri="{FF2B5EF4-FFF2-40B4-BE49-F238E27FC236}">
                <a16:creationId xmlns:a16="http://schemas.microsoft.com/office/drawing/2014/main" id="{489BEC3B-E21E-288A-9560-4BAE06DFE4B2}"/>
              </a:ext>
            </a:extLst>
          </p:cNvPr>
          <p:cNvPicPr preferRelativeResize="0"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en-US" dirty="0"/>
              <a:t>Harry and the ProCess Randomized Clinical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This is Harry. He shows up in an emergency department with a widespread infection and septic shock, leading to very low blood pressure.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FFF00"/>
                </a:highlight>
              </a:rPr>
              <a:t>He agrees to be randomized into the ProCess study</a:t>
            </a:r>
            <a:r>
              <a:rPr lang="en-US" sz="2000" dirty="0"/>
              <a:t>. He is patient </a:t>
            </a:r>
            <a:r>
              <a:rPr lang="en-US" sz="2000" dirty="0" err="1"/>
              <a:t>i</a:t>
            </a:r>
            <a:r>
              <a:rPr lang="en-US" sz="2000" dirty="0"/>
              <a:t>=17. Male, age 52, with sepsis from pneumonia, he has  APACHE II score of 23, systolic blood pressure (SBP) of 96.1, and serum lactate of 5.3.</a:t>
            </a:r>
          </a:p>
          <a:p>
            <a:pPr marL="0" indent="0">
              <a:buNone/>
            </a:pPr>
            <a:r>
              <a:rPr lang="en-US" sz="2000" dirty="0"/>
              <a:t>Compared to the other participants in Table 1, he is a little younger, but a little sicker.</a:t>
            </a:r>
          </a:p>
          <a:p>
            <a:pPr marL="0" indent="0">
              <a:buNone/>
            </a:pPr>
            <a:r>
              <a:rPr lang="en-US" sz="2000" dirty="0"/>
              <a:t>Call his observed covariates X</a:t>
            </a:r>
            <a:r>
              <a:rPr lang="en-US" sz="2000" baseline="-25000" dirty="0"/>
              <a:t>i</a:t>
            </a:r>
            <a:r>
              <a:rPr lang="en-US" sz="2000" dirty="0"/>
              <a:t> and everything else about his past U</a:t>
            </a:r>
            <a:r>
              <a:rPr lang="en-US" sz="2000" baseline="-25000" dirty="0"/>
              <a:t>i .</a:t>
            </a:r>
            <a:r>
              <a:rPr lang="en-US" sz="2000" dirty="0"/>
              <a:t> By coin flip, he gets the aggressive intervention.</a:t>
            </a:r>
            <a:endParaRPr lang="en-US" sz="2000" baseline="-25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428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365126"/>
            <a:ext cx="8763000" cy="701674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ProCess study as an example of a randomized clinical trial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6B2CA5-7608-4B07-9D56-2106C8617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366371"/>
            <a:ext cx="5925875" cy="5126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662111-3025-4DD9-8794-BC13BE028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152" y="1985302"/>
            <a:ext cx="5593287" cy="388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23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D7C4-DC34-FE45-BFD4-EB7CCF4A8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860" y="215123"/>
            <a:ext cx="10515600" cy="1325563"/>
          </a:xfrm>
        </p:spPr>
        <p:txBody>
          <a:bodyPr/>
          <a:lstStyle/>
          <a:p>
            <a:r>
              <a:rPr lang="en-US" dirty="0"/>
              <a:t>Idea of observed vs FULL data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8D7BA-C088-4048-AE8A-8B5C8FF497D7}"/>
              </a:ext>
            </a:extLst>
          </p:cNvPr>
          <p:cNvSpPr txBox="1"/>
          <p:nvPr/>
        </p:nvSpPr>
        <p:spPr>
          <a:xfrm>
            <a:off x="8386174" y="1450571"/>
            <a:ext cx="3175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Y(0) - Y(1) from different people</a:t>
            </a:r>
          </a:p>
        </p:txBody>
      </p:sp>
      <p:pic>
        <p:nvPicPr>
          <p:cNvPr id="7" name="Picture 6" descr="A black lett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70CBE03B-EFDE-0B47-AEE6-FBEAF81F42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1172" y="3338026"/>
            <a:ext cx="187072" cy="20488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412F355-39CA-9F4C-B6C5-B9CFAB03C0DA}"/>
              </a:ext>
            </a:extLst>
          </p:cNvPr>
          <p:cNvGrpSpPr/>
          <p:nvPr/>
        </p:nvGrpSpPr>
        <p:grpSpPr>
          <a:xfrm>
            <a:off x="487518" y="1383819"/>
            <a:ext cx="3336724" cy="2327686"/>
            <a:chOff x="7948837" y="853082"/>
            <a:chExt cx="3336724" cy="2327686"/>
          </a:xfrm>
        </p:grpSpPr>
        <p:pic>
          <p:nvPicPr>
            <p:cNvPr id="11" name="Picture 10" descr="Text&#10;&#10;Description automatically generated">
              <a:extLst>
                <a:ext uri="{FF2B5EF4-FFF2-40B4-BE49-F238E27FC236}">
                  <a16:creationId xmlns:a16="http://schemas.microsoft.com/office/drawing/2014/main" id="{C8BB484C-38C3-F94E-9FDA-BBBE7BB94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75406" y="1268710"/>
              <a:ext cx="2910155" cy="191205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BED2226-03E7-1043-88B0-69982CD9A360}"/>
                </a:ext>
              </a:extLst>
            </p:cNvPr>
            <p:cNvSpPr txBox="1"/>
            <p:nvPr/>
          </p:nvSpPr>
          <p:spPr>
            <a:xfrm>
              <a:off x="7948837" y="853082"/>
              <a:ext cx="1207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Observed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0EF828-6753-564B-946B-1FE4C48359EA}"/>
              </a:ext>
            </a:extLst>
          </p:cNvPr>
          <p:cNvGrpSpPr/>
          <p:nvPr/>
        </p:nvGrpSpPr>
        <p:grpSpPr>
          <a:xfrm>
            <a:off x="164315" y="3760650"/>
            <a:ext cx="11217395" cy="2758107"/>
            <a:chOff x="7724822" y="3977405"/>
            <a:chExt cx="11217395" cy="27581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79AD0C-6B92-2644-B0AF-0DE8C9A93822}"/>
                </a:ext>
              </a:extLst>
            </p:cNvPr>
            <p:cNvSpPr txBox="1"/>
            <p:nvPr/>
          </p:nvSpPr>
          <p:spPr>
            <a:xfrm>
              <a:off x="16081819" y="4758756"/>
              <a:ext cx="286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Y(0) - Y(1) from same person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31BF440-5298-F64D-BE12-4E8CF1EA7B29}"/>
                </a:ext>
              </a:extLst>
            </p:cNvPr>
            <p:cNvGrpSpPr/>
            <p:nvPr/>
          </p:nvGrpSpPr>
          <p:grpSpPr>
            <a:xfrm>
              <a:off x="7724822" y="3977405"/>
              <a:ext cx="3820525" cy="2758107"/>
              <a:chOff x="7724822" y="3977405"/>
              <a:chExt cx="3820525" cy="2758107"/>
            </a:xfrm>
          </p:grpSpPr>
          <p:pic>
            <p:nvPicPr>
              <p:cNvPr id="17" name="Picture 16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00297DDE-C4D0-FE4D-B2B4-DB0B75CC5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26327" y="4428664"/>
                <a:ext cx="3519020" cy="989950"/>
              </a:xfrm>
              <a:prstGeom prst="rect">
                <a:avLst/>
              </a:prstGeom>
            </p:spPr>
          </p:pic>
          <p:pic>
            <p:nvPicPr>
              <p:cNvPr id="19" name="Picture 18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A2AFC1F5-4E60-FB41-86F2-44B16D4D4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26327" y="5745562"/>
                <a:ext cx="3519019" cy="9899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3DEDB1-5749-B142-B8EE-2ECDF51FFE69}"/>
                  </a:ext>
                </a:extLst>
              </p:cNvPr>
              <p:cNvSpPr txBox="1"/>
              <p:nvPr/>
            </p:nvSpPr>
            <p:spPr>
              <a:xfrm>
                <a:off x="7724822" y="3977405"/>
                <a:ext cx="5645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>
                        <a:lumMod val="50000"/>
                      </a:schemeClr>
                    </a:solidFill>
                  </a:rPr>
                  <a:t>Full</a:t>
                </a: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17190DB-B24A-1B4E-9772-44A3B22ED22D}"/>
              </a:ext>
            </a:extLst>
          </p:cNvPr>
          <p:cNvGrpSpPr/>
          <p:nvPr/>
        </p:nvGrpSpPr>
        <p:grpSpPr>
          <a:xfrm>
            <a:off x="4291211" y="1737788"/>
            <a:ext cx="4947731" cy="2331943"/>
            <a:chOff x="313301" y="1855494"/>
            <a:chExt cx="4947731" cy="233194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F4803A-81CD-884F-AC6A-A6ABDF10A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928665" y="3270993"/>
              <a:ext cx="546908" cy="54690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5FDD66C-D7DC-D741-8865-723C1EE02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281840" y="3354722"/>
              <a:ext cx="546908" cy="54690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7ADD161-6DDC-A442-893F-10AEF448C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208038" y="2088916"/>
              <a:ext cx="546908" cy="54690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25A22E6-AB47-7B45-86B4-C2C0FFCB6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081065" y="3423393"/>
              <a:ext cx="546908" cy="54690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9406F6D-3115-8148-921A-B2CA1428E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548456" y="2001325"/>
              <a:ext cx="546908" cy="546908"/>
            </a:xfrm>
            <a:prstGeom prst="rect">
              <a:avLst/>
            </a:prstGeom>
          </p:spPr>
        </p:pic>
        <p:sp>
          <p:nvSpPr>
            <p:cNvPr id="5" name="Donut 4">
              <a:extLst>
                <a:ext uri="{FF2B5EF4-FFF2-40B4-BE49-F238E27FC236}">
                  <a16:creationId xmlns:a16="http://schemas.microsoft.com/office/drawing/2014/main" id="{30C3FC09-7D4E-4041-B8D7-0EDFB7CCDA07}"/>
                </a:ext>
              </a:extLst>
            </p:cNvPr>
            <p:cNvSpPr/>
            <p:nvPr/>
          </p:nvSpPr>
          <p:spPr>
            <a:xfrm>
              <a:off x="2063595" y="1855494"/>
              <a:ext cx="1111578" cy="906782"/>
            </a:xfrm>
            <a:prstGeom prst="donut">
              <a:avLst>
                <a:gd name="adj" fmla="val 1314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Donut 24">
              <a:extLst>
                <a:ext uri="{FF2B5EF4-FFF2-40B4-BE49-F238E27FC236}">
                  <a16:creationId xmlns:a16="http://schemas.microsoft.com/office/drawing/2014/main" id="{0774A181-3679-CC44-B851-FDD862718643}"/>
                </a:ext>
              </a:extLst>
            </p:cNvPr>
            <p:cNvSpPr/>
            <p:nvPr/>
          </p:nvSpPr>
          <p:spPr>
            <a:xfrm>
              <a:off x="1651998" y="3192648"/>
              <a:ext cx="1448437" cy="994789"/>
            </a:xfrm>
            <a:prstGeom prst="donut">
              <a:avLst>
                <a:gd name="adj" fmla="val 692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9621B2-A967-6345-A1A5-FE0BA8BC76B9}"/>
                </a:ext>
              </a:extLst>
            </p:cNvPr>
            <p:cNvSpPr/>
            <p:nvPr/>
          </p:nvSpPr>
          <p:spPr>
            <a:xfrm>
              <a:off x="313301" y="2000152"/>
              <a:ext cx="717630" cy="67336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3B9D18E-2479-0D45-880A-EE5C5DFD858D}"/>
                </a:ext>
              </a:extLst>
            </p:cNvPr>
            <p:cNvCxnSpPr>
              <a:cxnSpLocks/>
              <a:stCxn id="13" idx="6"/>
              <a:endCxn id="5" idx="2"/>
            </p:cNvCxnSpPr>
            <p:nvPr/>
          </p:nvCxnSpPr>
          <p:spPr>
            <a:xfrm flipV="1">
              <a:off x="1030931" y="2308885"/>
              <a:ext cx="1032664" cy="27947"/>
            </a:xfrm>
            <a:prstGeom prst="straightConnector1">
              <a:avLst/>
            </a:prstGeom>
            <a:ln w="22225">
              <a:solidFill>
                <a:schemeClr val="accent5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5BFC26-80FC-D041-9E43-6FD80EB57403}"/>
                </a:ext>
              </a:extLst>
            </p:cNvPr>
            <p:cNvCxnSpPr>
              <a:cxnSpLocks/>
              <a:stCxn id="5" idx="6"/>
              <a:endCxn id="35" idx="2"/>
            </p:cNvCxnSpPr>
            <p:nvPr/>
          </p:nvCxnSpPr>
          <p:spPr>
            <a:xfrm>
              <a:off x="3175173" y="2308885"/>
              <a:ext cx="1368229" cy="116711"/>
            </a:xfrm>
            <a:prstGeom prst="straightConnector1">
              <a:avLst/>
            </a:prstGeom>
            <a:ln w="22225">
              <a:solidFill>
                <a:schemeClr val="accent5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278AEBF-756E-7541-B6DF-BCEEFBDC0F53}"/>
                </a:ext>
              </a:extLst>
            </p:cNvPr>
            <p:cNvSpPr/>
            <p:nvPr/>
          </p:nvSpPr>
          <p:spPr>
            <a:xfrm>
              <a:off x="4543402" y="2088916"/>
              <a:ext cx="717630" cy="67336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Y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53C7195-AD76-8147-A3F3-56055143B8D2}"/>
                </a:ext>
              </a:extLst>
            </p:cNvPr>
            <p:cNvCxnSpPr>
              <a:cxnSpLocks/>
              <a:stCxn id="25" idx="6"/>
              <a:endCxn id="35" idx="3"/>
            </p:cNvCxnSpPr>
            <p:nvPr/>
          </p:nvCxnSpPr>
          <p:spPr>
            <a:xfrm flipV="1">
              <a:off x="3100435" y="2663665"/>
              <a:ext cx="1548061" cy="1026378"/>
            </a:xfrm>
            <a:prstGeom prst="straightConnector1">
              <a:avLst/>
            </a:prstGeom>
            <a:ln w="22225">
              <a:solidFill>
                <a:schemeClr val="accent6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52EBD79-DF39-E34C-B2BA-B24F6246CCBE}"/>
                </a:ext>
              </a:extLst>
            </p:cNvPr>
            <p:cNvSpPr txBox="1"/>
            <p:nvPr/>
          </p:nvSpPr>
          <p:spPr>
            <a:xfrm>
              <a:off x="1101812" y="1878513"/>
              <a:ext cx="6719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A=1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C1793B-323D-D147-AB63-CD4E0AA0F79E}"/>
                </a:ext>
              </a:extLst>
            </p:cNvPr>
            <p:cNvSpPr txBox="1"/>
            <p:nvPr/>
          </p:nvSpPr>
          <p:spPr>
            <a:xfrm>
              <a:off x="1549460" y="2748873"/>
              <a:ext cx="6719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</a:rPr>
                <a:t>A=0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E2F31FA-E4E8-F744-AC8F-4BC26BFCF913}"/>
                </a:ext>
              </a:extLst>
            </p:cNvPr>
            <p:cNvCxnSpPr>
              <a:cxnSpLocks/>
              <a:stCxn id="13" idx="5"/>
              <a:endCxn id="25" idx="1"/>
            </p:cNvCxnSpPr>
            <p:nvPr/>
          </p:nvCxnSpPr>
          <p:spPr>
            <a:xfrm>
              <a:off x="925837" y="2574901"/>
              <a:ext cx="938280" cy="763430"/>
            </a:xfrm>
            <a:prstGeom prst="straightConnector1">
              <a:avLst/>
            </a:prstGeom>
            <a:ln w="22225">
              <a:solidFill>
                <a:schemeClr val="accent6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592F759-14D1-7645-A7BE-A7B2F52D5562}"/>
                </a:ext>
              </a:extLst>
            </p:cNvPr>
            <p:cNvSpPr txBox="1"/>
            <p:nvPr/>
          </p:nvSpPr>
          <p:spPr>
            <a:xfrm>
              <a:off x="3464977" y="1921950"/>
              <a:ext cx="6767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Y(1)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9979471-B147-7A4E-A407-4396617D11D8}"/>
                </a:ext>
              </a:extLst>
            </p:cNvPr>
            <p:cNvSpPr txBox="1"/>
            <p:nvPr/>
          </p:nvSpPr>
          <p:spPr>
            <a:xfrm>
              <a:off x="3477136" y="2648154"/>
              <a:ext cx="6767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</a:rPr>
                <a:t>Y(0)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2CF707E-2BFC-D24D-8D2F-B5E6D1316E5B}"/>
              </a:ext>
            </a:extLst>
          </p:cNvPr>
          <p:cNvGrpSpPr/>
          <p:nvPr/>
        </p:nvGrpSpPr>
        <p:grpSpPr>
          <a:xfrm>
            <a:off x="4291211" y="4798367"/>
            <a:ext cx="4947731" cy="1294038"/>
            <a:chOff x="341978" y="4560549"/>
            <a:chExt cx="4947731" cy="129403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EB35E1F-6976-8B41-BF97-82C8723D6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236715" y="4906937"/>
              <a:ext cx="546908" cy="54690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7C0A413-FC26-FD47-89EB-59B9AB5A8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577133" y="4819346"/>
              <a:ext cx="546908" cy="546908"/>
            </a:xfrm>
            <a:prstGeom prst="rect">
              <a:avLst/>
            </a:prstGeom>
          </p:spPr>
        </p:pic>
        <p:sp>
          <p:nvSpPr>
            <p:cNvPr id="62" name="Donut 61">
              <a:extLst>
                <a:ext uri="{FF2B5EF4-FFF2-40B4-BE49-F238E27FC236}">
                  <a16:creationId xmlns:a16="http://schemas.microsoft.com/office/drawing/2014/main" id="{ECA8EF7A-4088-8548-B8E0-BB032C25D377}"/>
                </a:ext>
              </a:extLst>
            </p:cNvPr>
            <p:cNvSpPr/>
            <p:nvPr/>
          </p:nvSpPr>
          <p:spPr>
            <a:xfrm>
              <a:off x="2092272" y="4673515"/>
              <a:ext cx="1111578" cy="906782"/>
            </a:xfrm>
            <a:prstGeom prst="donut">
              <a:avLst>
                <a:gd name="adj" fmla="val 1815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1ACA3B6-3B15-9346-B21A-3CEAFC26D099}"/>
                </a:ext>
              </a:extLst>
            </p:cNvPr>
            <p:cNvSpPr/>
            <p:nvPr/>
          </p:nvSpPr>
          <p:spPr>
            <a:xfrm>
              <a:off x="341978" y="4818173"/>
              <a:ext cx="717630" cy="67336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D685FD4-C232-974D-878E-9E9FF07C0E0E}"/>
                </a:ext>
              </a:extLst>
            </p:cNvPr>
            <p:cNvCxnSpPr>
              <a:cxnSpLocks/>
              <a:stCxn id="64" idx="6"/>
              <a:endCxn id="62" idx="2"/>
            </p:cNvCxnSpPr>
            <p:nvPr/>
          </p:nvCxnSpPr>
          <p:spPr>
            <a:xfrm flipV="1">
              <a:off x="1059608" y="5126906"/>
              <a:ext cx="1032664" cy="27947"/>
            </a:xfrm>
            <a:prstGeom prst="straightConnector1">
              <a:avLst/>
            </a:prstGeom>
            <a:ln w="22225">
              <a:solidFill>
                <a:schemeClr val="accent5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BD09B1A-EFAE-F64E-B783-9FEC48E75F58}"/>
                </a:ext>
              </a:extLst>
            </p:cNvPr>
            <p:cNvCxnSpPr>
              <a:cxnSpLocks/>
              <a:stCxn id="62" idx="6"/>
              <a:endCxn id="67" idx="2"/>
            </p:cNvCxnSpPr>
            <p:nvPr/>
          </p:nvCxnSpPr>
          <p:spPr>
            <a:xfrm>
              <a:off x="3203850" y="5126906"/>
              <a:ext cx="1368229" cy="116711"/>
            </a:xfrm>
            <a:prstGeom prst="straightConnector1">
              <a:avLst/>
            </a:prstGeom>
            <a:ln w="22225">
              <a:solidFill>
                <a:schemeClr val="accent5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989B4D8-3FA9-7A4F-9D16-C45A5B0635F3}"/>
                </a:ext>
              </a:extLst>
            </p:cNvPr>
            <p:cNvSpPr/>
            <p:nvPr/>
          </p:nvSpPr>
          <p:spPr>
            <a:xfrm>
              <a:off x="4572079" y="4906937"/>
              <a:ext cx="717630" cy="67336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89EB086-0CAA-E44D-9F1B-5F78FDA87321}"/>
                </a:ext>
              </a:extLst>
            </p:cNvPr>
            <p:cNvSpPr txBox="1"/>
            <p:nvPr/>
          </p:nvSpPr>
          <p:spPr>
            <a:xfrm>
              <a:off x="1130489" y="4696534"/>
              <a:ext cx="6719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A=1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1C104CA-BBB3-2841-BCF0-B64B160B948E}"/>
                </a:ext>
              </a:extLst>
            </p:cNvPr>
            <p:cNvSpPr txBox="1"/>
            <p:nvPr/>
          </p:nvSpPr>
          <p:spPr>
            <a:xfrm>
              <a:off x="1184803" y="5392922"/>
              <a:ext cx="6719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</a:rPr>
                <a:t>A=0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82D5C6C-6B25-4B4B-B559-8473EB84BD7A}"/>
                </a:ext>
              </a:extLst>
            </p:cNvPr>
            <p:cNvCxnSpPr>
              <a:cxnSpLocks/>
              <a:stCxn id="64" idx="5"/>
              <a:endCxn id="75" idx="3"/>
            </p:cNvCxnSpPr>
            <p:nvPr/>
          </p:nvCxnSpPr>
          <p:spPr>
            <a:xfrm rot="16200000" flipH="1">
              <a:off x="1473724" y="4873712"/>
              <a:ext cx="88824" cy="1127244"/>
            </a:xfrm>
            <a:prstGeom prst="curvedConnector3">
              <a:avLst>
                <a:gd name="adj1" fmla="val 535302"/>
              </a:avLst>
            </a:prstGeom>
            <a:ln w="22225">
              <a:solidFill>
                <a:schemeClr val="accent6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Donut 74">
              <a:extLst>
                <a:ext uri="{FF2B5EF4-FFF2-40B4-BE49-F238E27FC236}">
                  <a16:creationId xmlns:a16="http://schemas.microsoft.com/office/drawing/2014/main" id="{2473A7D9-1636-6747-B5FE-321736D8A97B}"/>
                </a:ext>
              </a:extLst>
            </p:cNvPr>
            <p:cNvSpPr/>
            <p:nvPr/>
          </p:nvSpPr>
          <p:spPr>
            <a:xfrm>
              <a:off x="1869639" y="4560549"/>
              <a:ext cx="1448437" cy="1079250"/>
            </a:xfrm>
            <a:prstGeom prst="donut">
              <a:avLst>
                <a:gd name="adj" fmla="val 1241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Arrow Connector 70">
              <a:extLst>
                <a:ext uri="{FF2B5EF4-FFF2-40B4-BE49-F238E27FC236}">
                  <a16:creationId xmlns:a16="http://schemas.microsoft.com/office/drawing/2014/main" id="{3784ACA5-2C0B-F148-A7F3-DA57D9078DDA}"/>
                </a:ext>
              </a:extLst>
            </p:cNvPr>
            <p:cNvCxnSpPr>
              <a:cxnSpLocks/>
              <a:stCxn id="75" idx="5"/>
              <a:endCxn id="67" idx="3"/>
            </p:cNvCxnSpPr>
            <p:nvPr/>
          </p:nvCxnSpPr>
          <p:spPr>
            <a:xfrm rot="5400000" flipH="1" flipV="1">
              <a:off x="3891535" y="4696108"/>
              <a:ext cx="60" cy="1571216"/>
            </a:xfrm>
            <a:prstGeom prst="curvedConnector3">
              <a:avLst>
                <a:gd name="adj1" fmla="val -644421667"/>
              </a:avLst>
            </a:prstGeom>
            <a:ln w="22225">
              <a:solidFill>
                <a:schemeClr val="accent6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65C762A-71DD-C941-84A2-08CC5CD7C55F}"/>
                </a:ext>
              </a:extLst>
            </p:cNvPr>
            <p:cNvSpPr txBox="1"/>
            <p:nvPr/>
          </p:nvSpPr>
          <p:spPr>
            <a:xfrm>
              <a:off x="3556977" y="4677272"/>
              <a:ext cx="6767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Y(1)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8223D1E-0B3C-1D4B-B2DF-78824FE8C900}"/>
                </a:ext>
              </a:extLst>
            </p:cNvPr>
            <p:cNvSpPr txBox="1"/>
            <p:nvPr/>
          </p:nvSpPr>
          <p:spPr>
            <a:xfrm>
              <a:off x="3625772" y="5392921"/>
              <a:ext cx="6767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</a:rPr>
                <a:t>Y(0)</a:t>
              </a:r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C5FC6B4B-2382-3445-8AE0-2B14F1D0C15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54126" y="4947637"/>
            <a:ext cx="546908" cy="54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365126"/>
            <a:ext cx="8305800" cy="70167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Harry and the ProCess Randomized Clinical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7346" y="1417831"/>
            <a:ext cx="9316453" cy="4759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Call Harry’s [#17] observed covariates X</a:t>
            </a:r>
            <a:r>
              <a:rPr lang="en-US" sz="2400" baseline="-25000" dirty="0"/>
              <a:t>i</a:t>
            </a:r>
            <a:r>
              <a:rPr lang="en-US" dirty="0"/>
              <a:t> and everything else about his (unknown) past U</a:t>
            </a:r>
            <a:r>
              <a:rPr lang="en-US" baseline="-25000" dirty="0"/>
              <a:t>i .</a:t>
            </a:r>
            <a:r>
              <a:rPr lang="en-US" dirty="0"/>
              <a:t> By coin flip, he gets the aggressive treatment, so Z</a:t>
            </a:r>
            <a:r>
              <a:rPr lang="en-US" baseline="-25000" dirty="0"/>
              <a:t>17</a:t>
            </a:r>
            <a:r>
              <a:rPr lang="en-US" dirty="0"/>
              <a:t>=1. (For the less aggressive intervention Z</a:t>
            </a:r>
            <a:r>
              <a:rPr lang="en-US" baseline="-25000" dirty="0"/>
              <a:t>i</a:t>
            </a:r>
            <a:r>
              <a:rPr lang="en-US" dirty="0"/>
              <a:t>=0.)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His outcome is y</a:t>
            </a:r>
            <a:r>
              <a:rPr lang="en-US" baseline="-25000" dirty="0"/>
              <a:t>T,17</a:t>
            </a:r>
            <a:r>
              <a:rPr lang="en-US" dirty="0"/>
              <a:t>, but </a:t>
            </a:r>
            <a:r>
              <a:rPr lang="en-US" u="sng" dirty="0"/>
              <a:t>if</a:t>
            </a:r>
            <a:r>
              <a:rPr lang="en-US" dirty="0"/>
              <a:t> he had gotten the other treatment, his outcome would be y</a:t>
            </a:r>
            <a:r>
              <a:rPr lang="en-US" baseline="-25000" dirty="0"/>
              <a:t>C,17</a:t>
            </a:r>
            <a:r>
              <a:rPr lang="en-US" dirty="0"/>
              <a:t>. So we would have complete information about whether the aggressive intervention T was better than the control intervention C for Harry, if we knew both (y</a:t>
            </a:r>
            <a:r>
              <a:rPr lang="en-US" baseline="-25000" dirty="0"/>
              <a:t>T,17</a:t>
            </a:r>
            <a:r>
              <a:rPr lang="en-US" dirty="0"/>
              <a:t>, y</a:t>
            </a:r>
            <a:r>
              <a:rPr lang="en-US" baseline="-25000" dirty="0"/>
              <a:t>C,17 </a:t>
            </a:r>
            <a:r>
              <a:rPr lang="en-US" dirty="0"/>
              <a:t>). Instead, we only know Y</a:t>
            </a:r>
            <a:r>
              <a:rPr lang="en-US" baseline="-25000" dirty="0"/>
              <a:t>T,17</a:t>
            </a:r>
            <a:r>
              <a:rPr lang="en-US" dirty="0"/>
              <a:t>=0, i.e., he didn’t die in the first 60 days.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oogle Shape;104;g1640d92daba_0_0">
            <a:extLst>
              <a:ext uri="{FF2B5EF4-FFF2-40B4-BE49-F238E27FC236}">
                <a16:creationId xmlns:a16="http://schemas.microsoft.com/office/drawing/2014/main" id="{1DDD59EB-E66A-8AD7-72BC-51CF12FDBD8D}"/>
              </a:ext>
            </a:extLst>
          </p:cNvPr>
          <p:cNvPicPr preferRelativeResize="0"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7752" y="5575420"/>
            <a:ext cx="1000258" cy="128258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FC6980-87DA-DE4A-58B4-12E624E0D489}"/>
              </a:ext>
            </a:extLst>
          </p:cNvPr>
          <p:cNvSpPr txBox="1"/>
          <p:nvPr/>
        </p:nvSpPr>
        <p:spPr>
          <a:xfrm>
            <a:off x="1038860" y="6086409"/>
            <a:ext cx="2009140" cy="369332"/>
          </a:xfrm>
          <a:prstGeom prst="rect">
            <a:avLst/>
          </a:prstGeom>
          <a:solidFill>
            <a:schemeClr val="accent5">
              <a:lumMod val="20000"/>
              <a:lumOff val="80000"/>
              <a:alpha val="19974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potential outcomes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BBD23-CC67-AF5C-6477-1E5EB18A7376}"/>
              </a:ext>
            </a:extLst>
          </p:cNvPr>
          <p:cNvSpPr txBox="1"/>
          <p:nvPr/>
        </p:nvSpPr>
        <p:spPr>
          <a:xfrm>
            <a:off x="7624741" y="6086409"/>
            <a:ext cx="1665905" cy="369332"/>
          </a:xfrm>
          <a:prstGeom prst="rect">
            <a:avLst/>
          </a:prstGeom>
          <a:solidFill>
            <a:schemeClr val="accent4">
              <a:lumMod val="20000"/>
              <a:lumOff val="80000"/>
              <a:alpha val="19910"/>
            </a:schemeClr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actual</a:t>
            </a:r>
            <a:r>
              <a:rPr lang="en-US" dirty="0"/>
              <a:t> outcome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4DFA68-402D-767D-DA7F-AB37EA0A09D3}"/>
              </a:ext>
            </a:extLst>
          </p:cNvPr>
          <p:cNvCxnSpPr>
            <a:stCxn id="4" idx="0"/>
          </p:cNvCxnSpPr>
          <p:nvPr/>
        </p:nvCxnSpPr>
        <p:spPr>
          <a:xfrm flipV="1">
            <a:off x="2043430" y="5159829"/>
            <a:ext cx="1004570" cy="92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2B36A9-308D-DEE9-0952-ED05CD01C7F5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294914" y="5274129"/>
            <a:ext cx="162780" cy="81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94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4100" dirty="0"/>
              <a:t>Harry and the ProCess Randomized Clinical Trial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3421" y="2333297"/>
                <a:ext cx="5789365" cy="436704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2"/>
                    </a:solidFill>
                  </a:rPr>
                  <a:t>Like Harry, everybody in the study has incomplete information about their </a:t>
                </a:r>
                <a:r>
                  <a:rPr lang="en-US" sz="2400" i="1" dirty="0">
                    <a:solidFill>
                      <a:schemeClr val="tx2"/>
                    </a:solidFill>
                  </a:rPr>
                  <a:t>individual causal effect</a:t>
                </a:r>
                <a:r>
                  <a:rPr lang="en-US" sz="2400" dirty="0">
                    <a:solidFill>
                      <a:schemeClr val="tx2"/>
                    </a:solidFill>
                  </a:rPr>
                  <a:t> of treatment. </a:t>
                </a:r>
              </a:p>
              <a:p>
                <a:r>
                  <a:rPr lang="en-US" sz="2400" dirty="0"/>
                  <a:t>In the aggressively treated group, we know </a:t>
                </a:r>
                <a:r>
                  <a:rPr lang="en-US" sz="2400" dirty="0" err="1"/>
                  <a:t>y</a:t>
                </a:r>
                <a:r>
                  <a:rPr lang="en-US" sz="2400" baseline="-25000" dirty="0" err="1"/>
                  <a:t>T,i</a:t>
                </a:r>
                <a:r>
                  <a:rPr lang="en-US" sz="2400" dirty="0"/>
                  <a:t>,  but not </a:t>
                </a:r>
                <a:r>
                  <a:rPr lang="en-US" sz="2400" dirty="0" err="1"/>
                  <a:t>y</a:t>
                </a:r>
                <a:r>
                  <a:rPr lang="en-US" sz="2400" baseline="-25000" dirty="0" err="1"/>
                  <a:t>C,i</a:t>
                </a:r>
                <a:r>
                  <a:rPr lang="en-US" sz="2400" baseline="-25000" dirty="0"/>
                  <a:t> .</a:t>
                </a:r>
              </a:p>
              <a:p>
                <a:r>
                  <a:rPr lang="en-US" sz="2400" dirty="0"/>
                  <a:t>In the less aggressively treated group, we know </a:t>
                </a:r>
                <a:r>
                  <a:rPr lang="en-US" sz="2400" dirty="0" err="1"/>
                  <a:t>y</a:t>
                </a:r>
                <a:r>
                  <a:rPr lang="en-US" sz="2400" baseline="-25000" dirty="0" err="1"/>
                  <a:t>C,i</a:t>
                </a:r>
                <a:r>
                  <a:rPr lang="en-US" sz="2400" dirty="0"/>
                  <a:t>  but not</a:t>
                </a:r>
                <a:r>
                  <a:rPr lang="en-US" sz="2400" baseline="-25000" dirty="0"/>
                  <a:t> </a:t>
                </a:r>
                <a:r>
                  <a:rPr lang="en-US" sz="2400" dirty="0" err="1"/>
                  <a:t>y</a:t>
                </a:r>
                <a:r>
                  <a:rPr lang="en-US" sz="2400" baseline="-25000" dirty="0" err="1"/>
                  <a:t>T,i</a:t>
                </a:r>
                <a:r>
                  <a:rPr lang="en-US" sz="2400" baseline="-25000" dirty="0"/>
                  <a:t>.</a:t>
                </a:r>
                <a:endParaRPr lang="en-US" sz="2400" dirty="0"/>
              </a:p>
              <a:p>
                <a:r>
                  <a:rPr lang="en-US" sz="2400" dirty="0"/>
                  <a:t>But because the original group was artificially split by a coin flip, we can get complete information about the </a:t>
                </a:r>
                <a:r>
                  <a:rPr lang="en-US" sz="2400" i="1" dirty="0"/>
                  <a:t>average causal effect </a:t>
                </a:r>
                <a:r>
                  <a:rPr lang="en-US" sz="2400" dirty="0"/>
                  <a:t>in the whole study group as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400" dirty="0"/>
                  <a:t>) .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421" y="2333297"/>
                <a:ext cx="5789365" cy="4367048"/>
              </a:xfrm>
              <a:blipFill>
                <a:blip r:embed="rId2"/>
                <a:stretch>
                  <a:fillRect l="-1532" t="-1739" r="-1751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oogle Shape;104;g1640d92daba_0_0">
            <a:extLst>
              <a:ext uri="{FF2B5EF4-FFF2-40B4-BE49-F238E27FC236}">
                <a16:creationId xmlns:a16="http://schemas.microsoft.com/office/drawing/2014/main" id="{33A423D6-11E0-4AA4-E128-8277B765CCD3}"/>
              </a:ext>
            </a:extLst>
          </p:cNvPr>
          <p:cNvPicPr preferRelativeResize="0"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403868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Take-home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65431" y="2438400"/>
                <a:ext cx="6586489" cy="3785419"/>
              </a:xfrm>
            </p:spPr>
            <p:txBody>
              <a:bodyPr>
                <a:normAutofit/>
              </a:bodyPr>
              <a:lstStyle/>
              <a:p>
                <a:r>
                  <a:rPr lang="en-US" sz="1700" dirty="0"/>
                  <a:t>Randomizing (e.g., flipping a coin to assign an intervention group) balances both known covariates X</a:t>
                </a:r>
                <a:r>
                  <a:rPr lang="en-US" sz="1700" baseline="-25000" dirty="0"/>
                  <a:t>i</a:t>
                </a:r>
                <a:r>
                  <a:rPr lang="en-US" sz="1700" dirty="0"/>
                  <a:t> and unknown covariates U</a:t>
                </a:r>
                <a:r>
                  <a:rPr lang="en-US" sz="1700" baseline="-25000" dirty="0"/>
                  <a:t>i</a:t>
                </a:r>
                <a:r>
                  <a:rPr lang="en-US" sz="1700" dirty="0"/>
                  <a:t> in the two intervention groups.</a:t>
                </a:r>
              </a:p>
              <a:p>
                <a:r>
                  <a:rPr lang="en-US" sz="1700" dirty="0"/>
                  <a:t>Because group assignment was random, the </a:t>
                </a:r>
                <a:r>
                  <a:rPr lang="en-US" sz="1700" i="1" dirty="0"/>
                  <a:t>expected outcomes </a:t>
                </a:r>
                <a:r>
                  <a:rPr lang="en-US" sz="1700" dirty="0"/>
                  <a:t>of the two groups are the same, the instant before they receive any treatment. </a:t>
                </a:r>
              </a:p>
              <a:p>
                <a:r>
                  <a:rPr lang="en-US" sz="1700" dirty="0"/>
                  <a:t>Therefore, the average effect of the</a:t>
                </a:r>
                <a:r>
                  <a:rPr lang="en-US" sz="1700" i="1" dirty="0"/>
                  <a:t> actual </a:t>
                </a:r>
                <a:r>
                  <a:rPr lang="en-US" sz="1700" dirty="0"/>
                  <a:t>treatment in each group can be interpreted as the average causal effect for the whole group, </a:t>
                </a:r>
                <a:r>
                  <a:rPr lang="en-US" sz="1700" i="1" dirty="0"/>
                  <a:t>if they would have gotten that treatment.</a:t>
                </a:r>
              </a:p>
              <a:p>
                <a:r>
                  <a:rPr lang="en-US" sz="1700" dirty="0"/>
                  <a:t>So, an ideal randomized clinical trial yields an estimated average causal effect of treatment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7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7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1700" i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7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7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sz="1700" dirty="0"/>
                  <a:t>) and measures of aspects of interest such as the causal effect difference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7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1700" b="0" i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7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7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sz="1700" dirty="0"/>
                  <a:t> or causal effect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7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7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1700" b="0" i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7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sz="1700" dirty="0"/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5431" y="2438400"/>
                <a:ext cx="6586489" cy="3785419"/>
              </a:xfrm>
              <a:blipFill>
                <a:blip r:embed="rId2"/>
                <a:stretch>
                  <a:fillRect l="-578" t="-1338" r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Keys to a home">
            <a:extLst>
              <a:ext uri="{FF2B5EF4-FFF2-40B4-BE49-F238E27FC236}">
                <a16:creationId xmlns:a16="http://schemas.microsoft.com/office/drawing/2014/main" id="{0BC9BEC4-BB2F-A9A4-8864-36DD137E2D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8C4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068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91BED-72EF-5935-7CDC-8168BD97E4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7BC73D-EF23-C2C7-C408-F92C9119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What about non-randomized studies? </a:t>
            </a:r>
          </a:p>
        </p:txBody>
      </p:sp>
    </p:spTree>
    <p:extLst>
      <p:ext uri="{BB962C8B-B14F-4D97-AF65-F5344CB8AC3E}">
        <p14:creationId xmlns:p14="http://schemas.microsoft.com/office/powerpoint/2010/main" val="135985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E3608-60D5-1747-BFF4-5E78BAEDC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Andy Wilson, PhD, MStat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6F9E71C-117D-4C7B-A64F-5A9C7E9D2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Hello! </a:t>
            </a:r>
          </a:p>
          <a:p>
            <a:endParaRPr lang="en-US" sz="2200" dirty="0"/>
          </a:p>
        </p:txBody>
      </p:sp>
      <p:pic>
        <p:nvPicPr>
          <p:cNvPr id="5" name="Content Placeholder 4" descr="A picture containing text, suit, standing, dressed&#10;&#10;Description automatically generated">
            <a:extLst>
              <a:ext uri="{FF2B5EF4-FFF2-40B4-BE49-F238E27FC236}">
                <a16:creationId xmlns:a16="http://schemas.microsoft.com/office/drawing/2014/main" id="{58C4A30D-2C2A-DC43-85D7-1EF5FA149C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B037F-33AE-C34E-AFE9-55FDACDEF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7" y="3675783"/>
            <a:ext cx="2282096" cy="576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3902A1-0CEA-DD48-9C10-61A06B9E34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4223" y="3621154"/>
            <a:ext cx="1874341" cy="6315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00291-03D5-A24D-BFA7-120D713CC39B}"/>
              </a:ext>
            </a:extLst>
          </p:cNvPr>
          <p:cNvSpPr txBox="1"/>
          <p:nvPr/>
        </p:nvSpPr>
        <p:spPr>
          <a:xfrm>
            <a:off x="95520" y="4475932"/>
            <a:ext cx="27288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Adjunct asst prof – still </a:t>
            </a:r>
            <a:r>
              <a:rPr lang="en-US"/>
              <a:t>get to do </a:t>
            </a:r>
            <a:r>
              <a:rPr lang="en-US" dirty="0"/>
              <a:t>all kinds of cool collaborations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Former director of applied statistics at College of Nursing: Championed all things “reproducibility”</a:t>
            </a:r>
          </a:p>
        </p:txBody>
      </p:sp>
      <p:sp>
        <p:nvSpPr>
          <p:cNvPr id="11" name="Up Arrow Callout 10">
            <a:extLst>
              <a:ext uri="{FF2B5EF4-FFF2-40B4-BE49-F238E27FC236}">
                <a16:creationId xmlns:a16="http://schemas.microsoft.com/office/drawing/2014/main" id="{F1CB6037-0AFE-3441-AB06-8719C16D1FE4}"/>
              </a:ext>
            </a:extLst>
          </p:cNvPr>
          <p:cNvSpPr/>
          <p:nvPr/>
        </p:nvSpPr>
        <p:spPr>
          <a:xfrm>
            <a:off x="143767" y="2166690"/>
            <a:ext cx="2392005" cy="2175434"/>
          </a:xfrm>
          <a:prstGeom prst="upArrowCallout">
            <a:avLst>
              <a:gd name="adj1" fmla="val 18604"/>
              <a:gd name="adj2" fmla="val 22259"/>
              <a:gd name="adj3" fmla="val 25000"/>
              <a:gd name="adj4" fmla="val 38935"/>
            </a:avLst>
          </a:prstGeom>
          <a:solidFill>
            <a:srgbClr val="4472C4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D25BEE-A457-7844-9A29-6206172B4096}"/>
              </a:ext>
            </a:extLst>
          </p:cNvPr>
          <p:cNvSpPr txBox="1"/>
          <p:nvPr/>
        </p:nvSpPr>
        <p:spPr>
          <a:xfrm>
            <a:off x="2824381" y="4475932"/>
            <a:ext cx="3011975" cy="2056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“Head of innovative RWD Analytics”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Lately really interested in causal inference and machine learning – and the intersection of “Targeted Learning” </a:t>
            </a:r>
          </a:p>
        </p:txBody>
      </p:sp>
    </p:spTree>
    <p:extLst>
      <p:ext uri="{BB962C8B-B14F-4D97-AF65-F5344CB8AC3E}">
        <p14:creationId xmlns:p14="http://schemas.microsoft.com/office/powerpoint/2010/main" val="161937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3893B-9B9E-B340-96DE-D9AE6831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WISH we had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2F16C-6620-3A4E-B73F-9B6FD5BD42AB}"/>
              </a:ext>
            </a:extLst>
          </p:cNvPr>
          <p:cNvSpPr txBox="1"/>
          <p:nvPr/>
        </p:nvSpPr>
        <p:spPr>
          <a:xfrm>
            <a:off x="988541" y="2026508"/>
            <a:ext cx="6990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we saw before, we would have been able to estimate effect as : </a:t>
            </a:r>
          </a:p>
          <a:p>
            <a:endParaRPr lang="en-US" dirty="0"/>
          </a:p>
        </p:txBody>
      </p:sp>
      <p:pic>
        <p:nvPicPr>
          <p:cNvPr id="13" name="Content Placeholder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B1C41BE2-C0A0-714A-8B23-338CB73E6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7059" y="1885931"/>
            <a:ext cx="2946400" cy="5080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F058E6-C0FD-8747-9D56-AF752AD295CF}"/>
              </a:ext>
            </a:extLst>
          </p:cNvPr>
          <p:cNvSpPr txBox="1"/>
          <p:nvPr/>
        </p:nvSpPr>
        <p:spPr>
          <a:xfrm>
            <a:off x="558875" y="3358799"/>
            <a:ext cx="9938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GOOD NEWS </a:t>
            </a:r>
            <a:r>
              <a:rPr lang="en-US" sz="2400" dirty="0">
                <a:sym typeface="Wingdings" pitchFamily="2" charset="2"/>
              </a:rPr>
              <a:t> we can </a:t>
            </a:r>
            <a:r>
              <a:rPr lang="en-US" sz="2400" u="sng" dirty="0">
                <a:sym typeface="Wingdings" pitchFamily="2" charset="2"/>
              </a:rPr>
              <a:t>make</a:t>
            </a:r>
            <a:r>
              <a:rPr lang="en-US" sz="2400" dirty="0">
                <a:sym typeface="Wingdings" pitchFamily="2" charset="2"/>
              </a:rPr>
              <a:t> treatment groups </a:t>
            </a:r>
            <a:r>
              <a:rPr lang="en-US" sz="2400" b="1" dirty="0">
                <a:sym typeface="Wingdings" pitchFamily="2" charset="2"/>
              </a:rPr>
              <a:t>exchangeable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2"/>
                </a:solidFill>
                <a:sym typeface="Wingdings" pitchFamily="2" charset="2"/>
              </a:rPr>
              <a:t>using observational data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4468F-96A8-4744-8EDE-C77C4837C7DE}"/>
              </a:ext>
            </a:extLst>
          </p:cNvPr>
          <p:cNvSpPr txBox="1"/>
          <p:nvPr/>
        </p:nvSpPr>
        <p:spPr>
          <a:xfrm>
            <a:off x="834546" y="2575553"/>
            <a:ext cx="831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if groups are </a:t>
            </a:r>
            <a:r>
              <a:rPr lang="en-US" b="1" i="1" dirty="0"/>
              <a:t>exchangeable</a:t>
            </a:r>
            <a:r>
              <a:rPr lang="en-US" dirty="0"/>
              <a:t>.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(note: easy if we had the FULL data or if randomized) 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2CA7B0C-E2E7-3C4F-874B-A96E9EDF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4708453"/>
            <a:ext cx="118364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5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A0339EE9-5436-4860-BBFC-7CD7C9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0"/>
            <a:ext cx="7537705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7F69DE-6821-074B-884A-54B8E0814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484" y="1065749"/>
            <a:ext cx="3748810" cy="47265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So, what are some (common) analytic methods to make treatment groups exchangeable using observational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9FD68-3913-6842-A115-78AC49563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713312"/>
            <a:ext cx="5948854" cy="54825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Regression Adjustment for confounding</a:t>
            </a:r>
          </a:p>
          <a:p>
            <a:r>
              <a:rPr lang="en-US" sz="2400" dirty="0"/>
              <a:t>Inverse Probability Weighted analyses (propensity scores)</a:t>
            </a:r>
          </a:p>
          <a:p>
            <a:r>
              <a:rPr lang="en-US" sz="2400" dirty="0"/>
              <a:t>Marginal Structural Models</a:t>
            </a:r>
          </a:p>
          <a:p>
            <a:r>
              <a:rPr lang="en-US" sz="2400" dirty="0"/>
              <a:t>G-computation estimator </a:t>
            </a:r>
          </a:p>
          <a:p>
            <a:r>
              <a:rPr lang="en-US" sz="2400" dirty="0">
                <a:highlight>
                  <a:srgbClr val="FFFF00"/>
                </a:highlight>
              </a:rPr>
              <a:t>Targeted maximum likelihood estimation (TMLE)</a:t>
            </a:r>
            <a:r>
              <a:rPr lang="en-US" sz="24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8483E3-9B49-9F80-1DB0-BD3ADA91149D}"/>
              </a:ext>
            </a:extLst>
          </p:cNvPr>
          <p:cNvSpPr txBox="1"/>
          <p:nvPr/>
        </p:nvSpPr>
        <p:spPr>
          <a:xfrm>
            <a:off x="3645278" y="6144688"/>
            <a:ext cx="461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will make up the majority of this course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1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FD741-AC5B-F4D5-C189-CE55B292D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Concluding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6F5E9-DA05-BFFF-B71B-241CC269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live in interesting times</a:t>
            </a:r>
          </a:p>
        </p:txBody>
      </p:sp>
      <p:sp>
        <p:nvSpPr>
          <p:cNvPr id="22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640d92daba_0_22"/>
          <p:cNvSpPr/>
          <p:nvPr/>
        </p:nvSpPr>
        <p:spPr>
          <a:xfrm>
            <a:off x="1199700" y="2611625"/>
            <a:ext cx="4151700" cy="4152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Sphere of deviance</a:t>
            </a:r>
            <a:endParaRPr sz="1400" dirty="0"/>
          </a:p>
        </p:txBody>
      </p:sp>
      <p:sp>
        <p:nvSpPr>
          <p:cNvPr id="141" name="Google Shape;141;g1640d92daba_0_22"/>
          <p:cNvSpPr txBox="1">
            <a:spLocks noGrp="1"/>
          </p:cNvSpPr>
          <p:nvPr>
            <p:ph type="title"/>
          </p:nvPr>
        </p:nvSpPr>
        <p:spPr>
          <a:xfrm>
            <a:off x="306932" y="230075"/>
            <a:ext cx="7253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Acceptable discourse and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shifting the Overton window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2" name="Google Shape;142;g1640d92daba_0_22"/>
          <p:cNvSpPr txBox="1">
            <a:spLocks noGrp="1"/>
          </p:cNvSpPr>
          <p:nvPr>
            <p:ph type="body" idx="1"/>
          </p:nvPr>
        </p:nvSpPr>
        <p:spPr>
          <a:xfrm>
            <a:off x="415625" y="1825625"/>
            <a:ext cx="6273600" cy="13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Overton window, Hallin’s spheres, moral relativism: </a:t>
            </a:r>
            <a:endParaRPr/>
          </a:p>
        </p:txBody>
      </p:sp>
      <p:sp>
        <p:nvSpPr>
          <p:cNvPr id="143" name="Google Shape;143;g1640d92daba_0_22"/>
          <p:cNvSpPr/>
          <p:nvPr/>
        </p:nvSpPr>
        <p:spPr>
          <a:xfrm>
            <a:off x="1467750" y="3610850"/>
            <a:ext cx="2792400" cy="2792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Sphere of (legitimate) controversy</a:t>
            </a:r>
            <a:endParaRPr sz="1400" dirty="0"/>
          </a:p>
        </p:txBody>
      </p:sp>
      <p:sp>
        <p:nvSpPr>
          <p:cNvPr id="144" name="Google Shape;144;g1640d92daba_0_22"/>
          <p:cNvSpPr/>
          <p:nvPr/>
        </p:nvSpPr>
        <p:spPr>
          <a:xfrm>
            <a:off x="2095375" y="4701125"/>
            <a:ext cx="1481400" cy="1481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Sphere of consensus</a:t>
            </a:r>
            <a:endParaRPr sz="1400" dirty="0"/>
          </a:p>
        </p:txBody>
      </p:sp>
      <p:pic>
        <p:nvPicPr>
          <p:cNvPr id="145" name="Google Shape;145;g1640d92daba_0_2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978" y="0"/>
            <a:ext cx="462499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57cd05b879_0_22"/>
          <p:cNvSpPr txBox="1">
            <a:spLocks noGrp="1"/>
          </p:cNvSpPr>
          <p:nvPr>
            <p:ph type="title"/>
          </p:nvPr>
        </p:nvSpPr>
        <p:spPr>
          <a:xfrm>
            <a:off x="434050" y="365125"/>
            <a:ext cx="113970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Common ground to move forward</a:t>
            </a:r>
            <a:endParaRPr/>
          </a:p>
        </p:txBody>
      </p:sp>
      <p:sp>
        <p:nvSpPr>
          <p:cNvPr id="151" name="Google Shape;151;g157cd05b879_0_22"/>
          <p:cNvSpPr txBox="1">
            <a:spLocks noGrp="1"/>
          </p:cNvSpPr>
          <p:nvPr>
            <p:ph type="body" idx="1"/>
          </p:nvPr>
        </p:nvSpPr>
        <p:spPr>
          <a:xfrm>
            <a:off x="5689074" y="1896750"/>
            <a:ext cx="6330647" cy="467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8719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27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we ‘wish’ we could have observed – the fundamental problem of causal inference is </a:t>
            </a:r>
            <a:r>
              <a:rPr lang="en-US" sz="2700" u="sng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missing data problem</a:t>
            </a:r>
            <a:r>
              <a:rPr lang="en-US" sz="27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7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98938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900" dirty="0"/>
              <a:t>Intuitively, we can never see someone in </a:t>
            </a:r>
            <a:r>
              <a:rPr lang="en-US" sz="2900" u="sng" dirty="0"/>
              <a:t>both</a:t>
            </a:r>
            <a:r>
              <a:rPr lang="en-US" sz="2900" dirty="0"/>
              <a:t> treatment conditions.</a:t>
            </a:r>
            <a:endParaRPr sz="2900" dirty="0"/>
          </a:p>
          <a:p>
            <a:pPr marL="457200" lvl="0" indent="-398938" algn="l" rtl="0"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ct val="100000"/>
              <a:buChar char="•"/>
            </a:pPr>
            <a:r>
              <a:rPr lang="en-US" sz="2900" dirty="0">
                <a:solidFill>
                  <a:srgbClr val="4472C4"/>
                </a:solidFill>
              </a:rPr>
              <a:t>Because of the fundamental problem of causal inference, unit-level causal effects cannot be directly observed.</a:t>
            </a:r>
            <a:endParaRPr sz="2900" dirty="0">
              <a:solidFill>
                <a:srgbClr val="4472C4"/>
              </a:solidFill>
            </a:endParaRPr>
          </a:p>
          <a:p>
            <a:pPr marL="457200" lvl="0" indent="-398938" algn="l" rtl="0"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ct val="100000"/>
              <a:buChar char="•"/>
            </a:pPr>
            <a:r>
              <a:rPr lang="en-US" sz="2900" dirty="0">
                <a:solidFill>
                  <a:srgbClr val="70AD47"/>
                </a:solidFill>
              </a:rPr>
              <a:t>However, randomized experiments allow for the estimation of population-level causal effects.</a:t>
            </a:r>
            <a:endParaRPr sz="2900" dirty="0">
              <a:solidFill>
                <a:srgbClr val="70AD47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900" dirty="0"/>
          </a:p>
        </p:txBody>
      </p:sp>
      <p:pic>
        <p:nvPicPr>
          <p:cNvPr id="152" name="Google Shape;152;g157cd05b879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50" y="1470837"/>
            <a:ext cx="4876933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57cd05b879_0_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57cd05b879_0_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g157cd05b879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410BA0-7154-0492-86C1-161300372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521" y="0"/>
            <a:ext cx="6492479" cy="1567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66d2339ad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g1666d2339a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425"/>
            <a:ext cx="836348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666d2339a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2125" y="3717550"/>
            <a:ext cx="8099876" cy="31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666d2339ad_0_0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4591" y="303000"/>
            <a:ext cx="5975966" cy="312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666d2339ad_0_0"/>
          <p:cNvSpPr/>
          <p:nvPr/>
        </p:nvSpPr>
        <p:spPr>
          <a:xfrm>
            <a:off x="5606928" y="1989950"/>
            <a:ext cx="6209100" cy="910800"/>
          </a:xfrm>
          <a:prstGeom prst="flowChartAlternateProcess">
            <a:avLst/>
          </a:prstGeom>
          <a:solidFill>
            <a:srgbClr val="FFED00">
              <a:alpha val="119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1666d2339ad_0_0"/>
          <p:cNvSpPr/>
          <p:nvPr/>
        </p:nvSpPr>
        <p:spPr>
          <a:xfrm>
            <a:off x="361500" y="2611625"/>
            <a:ext cx="4151700" cy="4152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Sphere of deviance</a:t>
            </a:r>
            <a:endParaRPr sz="1600" dirty="0"/>
          </a:p>
        </p:txBody>
      </p:sp>
      <p:sp>
        <p:nvSpPr>
          <p:cNvPr id="185" name="Google Shape;185;g1666d2339ad_0_0"/>
          <p:cNvSpPr/>
          <p:nvPr/>
        </p:nvSpPr>
        <p:spPr>
          <a:xfrm>
            <a:off x="1467750" y="3610850"/>
            <a:ext cx="2792400" cy="2792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Sphere of (legitimate) controversy</a:t>
            </a:r>
            <a:endParaRPr sz="1400" dirty="0"/>
          </a:p>
        </p:txBody>
      </p:sp>
      <p:sp>
        <p:nvSpPr>
          <p:cNvPr id="186" name="Google Shape;186;g1666d2339ad_0_0"/>
          <p:cNvSpPr/>
          <p:nvPr/>
        </p:nvSpPr>
        <p:spPr>
          <a:xfrm>
            <a:off x="2095375" y="4701125"/>
            <a:ext cx="1481400" cy="1481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Sphere of consensus</a:t>
            </a:r>
            <a:endParaRPr sz="1400" dirty="0"/>
          </a:p>
        </p:txBody>
      </p:sp>
      <p:sp>
        <p:nvSpPr>
          <p:cNvPr id="187" name="Google Shape;187;g1666d2339ad_0_0"/>
          <p:cNvSpPr/>
          <p:nvPr/>
        </p:nvSpPr>
        <p:spPr>
          <a:xfrm>
            <a:off x="1467750" y="3610850"/>
            <a:ext cx="317700" cy="317700"/>
          </a:xfrm>
          <a:prstGeom prst="star4">
            <a:avLst>
              <a:gd name="adj" fmla="val 125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666d2339ad_0_0"/>
          <p:cNvSpPr/>
          <p:nvPr/>
        </p:nvSpPr>
        <p:spPr>
          <a:xfrm>
            <a:off x="2027200" y="4924875"/>
            <a:ext cx="317700" cy="317700"/>
          </a:xfrm>
          <a:prstGeom prst="star4">
            <a:avLst>
              <a:gd name="adj" fmla="val 125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666d2339ad_0_0"/>
          <p:cNvSpPr/>
          <p:nvPr/>
        </p:nvSpPr>
        <p:spPr>
          <a:xfrm>
            <a:off x="1668100" y="3842700"/>
            <a:ext cx="317700" cy="1278975"/>
          </a:xfrm>
          <a:custGeom>
            <a:avLst/>
            <a:gdLst/>
            <a:ahLst/>
            <a:cxnLst/>
            <a:rect l="l" t="t" r="r" b="b"/>
            <a:pathLst>
              <a:path w="12708" h="51159" extrusionOk="0">
                <a:moveTo>
                  <a:pt x="0" y="0"/>
                </a:moveTo>
                <a:cubicBezTo>
                  <a:pt x="1887" y="15104"/>
                  <a:pt x="2656" y="30414"/>
                  <a:pt x="5957" y="45273"/>
                </a:cubicBezTo>
                <a:cubicBezTo>
                  <a:pt x="6589" y="48119"/>
                  <a:pt x="10100" y="52137"/>
                  <a:pt x="12708" y="50833"/>
                </a:cubicBezTo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d threads and scribbles">
            <a:extLst>
              <a:ext uri="{FF2B5EF4-FFF2-40B4-BE49-F238E27FC236}">
                <a16:creationId xmlns:a16="http://schemas.microsoft.com/office/drawing/2014/main" id="{85CE4521-22A4-452F-B7C0-15A99F53C7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screen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B55C1F-AB8D-1E48-AD12-82AB3AC43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2152955"/>
            <a:ext cx="9966960" cy="25520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>
                <a:solidFill>
                  <a:srgbClr val="FFFFFF"/>
                </a:solidFill>
              </a:rPr>
              <a:t>Recap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1955749"/>
            <a:ext cx="10222992" cy="80683"/>
          </a:xfrm>
          <a:prstGeom prst="rect">
            <a:avLst/>
          </a:prstGeom>
          <a:blipFill dpi="0" rotWithShape="1">
            <a:blip r:embed="rId5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808342"/>
            <a:ext cx="10222992" cy="80683"/>
          </a:xfrm>
          <a:prstGeom prst="rect">
            <a:avLst/>
          </a:prstGeom>
          <a:blipFill dpi="0" rotWithShape="1">
            <a:blip r:embed="rId5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3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EE5C769-CED6-EBB8-DC8F-CB523C7B7F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29384"/>
          <a:ext cx="105156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1939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8FC31-A957-6D68-16A9-8DE56EB0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Next time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13D19-FFA2-ACBF-58CD-CC9C8CF79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More on counterfactuals, formal (and informal) definitions of cause, and DAGs</a:t>
            </a:r>
          </a:p>
        </p:txBody>
      </p:sp>
    </p:spTree>
    <p:extLst>
      <p:ext uri="{BB962C8B-B14F-4D97-AF65-F5344CB8AC3E}">
        <p14:creationId xmlns:p14="http://schemas.microsoft.com/office/powerpoint/2010/main" val="1134648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C9E0F-4B0E-4A41-9381-A89684D31F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3E437-0FE9-1943-9962-0289ACEDF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16659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Introductions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110C5F-32C7-CC67-762B-18E1A9069B9F}"/>
              </a:ext>
            </a:extLst>
          </p:cNvPr>
          <p:cNvSpPr txBox="1"/>
          <p:nvPr/>
        </p:nvSpPr>
        <p:spPr>
          <a:xfrm>
            <a:off x="277587" y="3482927"/>
            <a:ext cx="3908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you are and what you are up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Experience with epi/public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of choice </a:t>
            </a:r>
          </a:p>
        </p:txBody>
      </p:sp>
    </p:spTree>
    <p:extLst>
      <p:ext uri="{BB962C8B-B14F-4D97-AF65-F5344CB8AC3E}">
        <p14:creationId xmlns:p14="http://schemas.microsoft.com/office/powerpoint/2010/main" val="57590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6BC3-9958-FE72-FEB5-C870948CA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for readings: </a:t>
            </a:r>
            <a:r>
              <a:rPr lang="en-US" i="1" dirty="0"/>
              <a:t>note – not </a:t>
            </a:r>
            <a:r>
              <a:rPr lang="en-US" i="1" dirty="0">
                <a:highlight>
                  <a:srgbClr val="FFFF00"/>
                </a:highlight>
              </a:rPr>
              <a:t>due</a:t>
            </a:r>
            <a:r>
              <a:rPr lang="en-US" i="1" dirty="0"/>
              <a:t> next time, just start reading at your own 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097F8-E699-77C6-5C43-24D8E9446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From </a:t>
            </a:r>
            <a:r>
              <a:rPr lang="en-US" sz="2000" dirty="0" err="1"/>
              <a:t>Hernán</a:t>
            </a:r>
            <a:r>
              <a:rPr lang="en-US" sz="2000" dirty="0"/>
              <a:t> and Robins: </a:t>
            </a:r>
            <a:r>
              <a:rPr lang="en-US" sz="2000" dirty="0">
                <a:solidFill>
                  <a:schemeClr val="accent1"/>
                </a:solidFill>
              </a:rPr>
              <a:t>Ch 1-3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99476-16E0-6BC4-0D1C-7EA083051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681163"/>
            <a:ext cx="5884333" cy="823912"/>
          </a:xfrm>
        </p:spPr>
        <p:txBody>
          <a:bodyPr>
            <a:normAutofit/>
          </a:bodyPr>
          <a:lstStyle/>
          <a:p>
            <a:r>
              <a:rPr lang="en-US" sz="2000" dirty="0"/>
              <a:t>From van der Laan TL book: </a:t>
            </a:r>
            <a:r>
              <a:rPr lang="en-US" sz="2000" dirty="0">
                <a:solidFill>
                  <a:schemeClr val="accent1"/>
                </a:solidFill>
              </a:rPr>
              <a:t>Forwards and Preface </a:t>
            </a:r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D9D154EF-81BE-20D8-C1E8-6B7C532624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32" y="2663120"/>
            <a:ext cx="5016868" cy="3684588"/>
          </a:xfrm>
        </p:spPr>
      </p:pic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A7AB7DDB-43B7-B101-6633-4E88D171F3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343" y="3331405"/>
            <a:ext cx="5739893" cy="112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19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E47E-914E-E94C-9783-D4900DAC3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8E547-B84C-A449-89AA-48178EC03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Of (modern) Causal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50FD0-0177-8B4C-BF70-C28F1D3F5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3822" y="2505075"/>
            <a:ext cx="5613753" cy="3684588"/>
          </a:xfrm>
        </p:spPr>
        <p:txBody>
          <a:bodyPr>
            <a:normAutofit lnSpcReduction="10000"/>
          </a:bodyPr>
          <a:lstStyle/>
          <a:p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Mathematize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the conditions under which association implies causation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Provide new or modified statistical methods to assess causality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Focus on manipulable interventions but can be (carefully) extended to other exposures and sociodemographic factors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996BF2-6EDA-4143-9FC6-E151E657F8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Of this course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001C28-DAAF-B143-BB11-9BD667326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357813" cy="368458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Lay the analytic foundations to perform and interpret causal analysis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Enhance both how you produce and (critically) consume causal methods &amp; models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Help you be better citizens in the causal and real-world data revolution</a:t>
            </a:r>
          </a:p>
        </p:txBody>
      </p:sp>
    </p:spTree>
    <p:extLst>
      <p:ext uri="{BB962C8B-B14F-4D97-AF65-F5344CB8AC3E}">
        <p14:creationId xmlns:p14="http://schemas.microsoft.com/office/powerpoint/2010/main" val="125326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89E50-9E57-C646-9452-CD4BBE2E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D783A0-B8EB-6F4B-A63B-ED16DEF27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29000"/>
            <a:ext cx="5183188" cy="2760662"/>
          </a:xfrm>
        </p:spPr>
        <p:txBody>
          <a:bodyPr/>
          <a:lstStyle/>
          <a:p>
            <a:r>
              <a:rPr lang="en-US" i="1" dirty="0"/>
              <a:t>May</a:t>
            </a:r>
            <a:r>
              <a:rPr lang="en-US" dirty="0"/>
              <a:t> be direction of the future</a:t>
            </a:r>
          </a:p>
          <a:p>
            <a:r>
              <a:rPr lang="en-US" dirty="0">
                <a:hlinkClick r:id="rId2"/>
              </a:rPr>
              <a:t>TLVerse.org </a:t>
            </a:r>
            <a:r>
              <a:rPr lang="en-US" dirty="0"/>
              <a:t>(currently only in R)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Community</a:t>
            </a:r>
            <a:r>
              <a:rPr lang="en-US" dirty="0"/>
              <a:t> ~ e.g., realities for </a:t>
            </a:r>
            <a:r>
              <a:rPr lang="en-US" i="1" dirty="0"/>
              <a:t>super learning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AA90420-8536-404D-8FEB-F09525FB9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746" y="1797407"/>
            <a:ext cx="1822843" cy="14127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1616C4-6FEF-E008-1EC4-5E25089CC1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568" y="1894878"/>
            <a:ext cx="3582900" cy="829482"/>
          </a:xfr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C1CAF80-0BAA-6175-A6E0-1DC9B0ED4ED0}"/>
              </a:ext>
            </a:extLst>
          </p:cNvPr>
          <p:cNvSpPr txBox="1">
            <a:spLocks/>
          </p:cNvSpPr>
          <p:nvPr/>
        </p:nvSpPr>
        <p:spPr>
          <a:xfrm>
            <a:off x="541261" y="3429000"/>
            <a:ext cx="5183188" cy="2760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General purpose stats software</a:t>
            </a:r>
          </a:p>
          <a:p>
            <a:r>
              <a:rPr lang="en-US" dirty="0"/>
              <a:t>Favorite of epidemiologists and Economists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r>
              <a:rPr lang="en-US" dirty="0">
                <a:sym typeface="Wingdings" pitchFamily="2" charset="2"/>
              </a:rPr>
              <a:t>Treatment effects ~ causality </a:t>
            </a:r>
            <a:endParaRPr lang="en-US" dirty="0"/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1301BDA6-99EA-6428-5224-83A549983A0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5293" y="5344267"/>
            <a:ext cx="4496896" cy="15137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889EBF-6C09-1575-1604-74D7837A3D82}"/>
              </a:ext>
            </a:extLst>
          </p:cNvPr>
          <p:cNvSpPr txBox="1"/>
          <p:nvPr/>
        </p:nvSpPr>
        <p:spPr>
          <a:xfrm>
            <a:off x="7118666" y="6142235"/>
            <a:ext cx="5062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worked examples in Python – example for </a:t>
            </a:r>
            <a:r>
              <a:rPr lang="en-US" sz="1600" i="1" dirty="0"/>
              <a:t>multiple causation and ‘the </a:t>
            </a:r>
            <a:r>
              <a:rPr lang="en-US" sz="1600" i="1" dirty="0" err="1"/>
              <a:t>deconfounder</a:t>
            </a:r>
            <a:r>
              <a:rPr lang="en-US" sz="1600" i="1" dirty="0"/>
              <a:t>,’ </a:t>
            </a:r>
            <a:r>
              <a:rPr lang="en-US" sz="1600" i="1" dirty="0" err="1"/>
              <a:t>DiCE</a:t>
            </a:r>
            <a:r>
              <a:rPr lang="en-US" sz="1600" i="1" dirty="0"/>
              <a:t>, DML and more</a:t>
            </a:r>
          </a:p>
        </p:txBody>
      </p:sp>
    </p:spTree>
    <p:extLst>
      <p:ext uri="{BB962C8B-B14F-4D97-AF65-F5344CB8AC3E}">
        <p14:creationId xmlns:p14="http://schemas.microsoft.com/office/powerpoint/2010/main" val="97732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722 -0.28241 C -0.36966 -0.29236 -0.34545 -0.3007 -0.33633 -0.3007 C -0.28125 -0.3007 -0.22461 -0.15 -0.22461 0.00115 C -0.22461 -0.07524 -0.19649 -0.15 -0.16992 -0.15 C -0.14141 -0.15 -0.11524 -0.07524 -0.11524 0.00115 C -0.11524 -0.03797 -0.10091 -0.07524 -0.08659 -0.07524 C -0.0724 -0.07524 -0.05808 -0.03797 -0.05808 0.00115 C -0.05808 -0.01922 -0.05091 -0.03797 -0.04427 -0.03797 C -0.03711 -0.03797 -0.03008 -0.0176 -0.03008 0.00115 C -0.03008 -0.00926 -0.0267 -0.01922 -0.02292 -0.01922 C -0.02097 -0.01922 -0.01576 -0.00926 -0.01576 0.00115 C -0.01576 -0.00486 -0.0138 -0.00926 -0.01237 -0.00926 C -0.01237 -0.01065 -0.00912 -0.00486 -0.00912 0.00115 C -0.00912 -0.00186 -0.00912 -0.00486 -0.00716 -0.00486 C -0.00716 -0.00348 -0.00534 -0.00186 -0.00534 0.00115 C -0.00534 -0.00047 -0.00534 -0.00186 -0.00534 -0.00348 C -0.00339 -0.00348 -0.00339 -0.00186 -0.00339 -0.00047 C -0.00144 -0.00047 -0.00144 -0.00186 -0.00144 -0.00348 C 2.91667E-6 -0.00348 2.91667E-6 -0.00186 2.91667E-6 -0.00047 " pathEditMode="relative" rAng="0" ptsTypes="AAAAAAAAAAAAAAAAAAA">
                                      <p:cBhvr>
                                        <p:cTn id="1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54" y="1326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DF036-D836-9747-8716-E4B11CEA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Textbook(s)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56578-C07B-3D4C-BA70-AD71F39A1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844" y="2071315"/>
            <a:ext cx="7395693" cy="1852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</a:rPr>
              <a:t>Laan MJ van der, Rose S. </a:t>
            </a:r>
            <a:r>
              <a:rPr lang="en-US" sz="2400" i="1" dirty="0">
                <a:solidFill>
                  <a:schemeClr val="accent5">
                    <a:lumMod val="50000"/>
                  </a:schemeClr>
                </a:solidFill>
                <a:effectLst/>
              </a:rPr>
              <a:t>Targeted Learning</a:t>
            </a:r>
            <a:r>
              <a:rPr lang="en-US" sz="2400" i="1" dirty="0">
                <a:effectLst/>
              </a:rPr>
              <a:t>: Causal Inference for Observational and Experimental Data</a:t>
            </a:r>
            <a:r>
              <a:rPr lang="en-US" sz="2400" dirty="0">
                <a:effectLst/>
              </a:rPr>
              <a:t>. Springer; 2011. </a:t>
            </a:r>
            <a:r>
              <a:rPr lang="en-US" sz="2400" dirty="0">
                <a:solidFill>
                  <a:schemeClr val="accent1"/>
                </a:solidFill>
                <a:effectLst/>
              </a:rPr>
              <a:t>(free to download from the CANVAS page with permission from the author)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9C61A-613F-2B47-971A-24D57F3582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2359" y="1886947"/>
            <a:ext cx="2038620" cy="2119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8C1FA5-C1D8-65E0-47ED-80C6965E9E5E}"/>
              </a:ext>
            </a:extLst>
          </p:cNvPr>
          <p:cNvSpPr txBox="1"/>
          <p:nvPr/>
        </p:nvSpPr>
        <p:spPr>
          <a:xfrm>
            <a:off x="689356" y="4938235"/>
            <a:ext cx="69426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 err="1"/>
              <a:t>Hernán</a:t>
            </a:r>
            <a:r>
              <a:rPr lang="en-US" sz="2400" dirty="0"/>
              <a:t> MA, Robins JM (2020). </a:t>
            </a:r>
            <a:r>
              <a:rPr lang="en-US" sz="2400" i="1" dirty="0"/>
              <a:t>Causal Inference: What If. </a:t>
            </a:r>
            <a:r>
              <a:rPr lang="en-US" sz="2400" dirty="0">
                <a:hlinkClick r:id="rId3"/>
              </a:rPr>
              <a:t>https://www.hsph.harvard.edu/miguel-hernan/causal-inference-book/</a:t>
            </a:r>
            <a:endParaRPr lang="en-US" sz="2400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A5D847A-C3EF-2C54-639D-CC5968A030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0448" y="4293137"/>
            <a:ext cx="2422441" cy="24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5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6BC3-9958-FE72-FEB5-C870948CA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097F8-E699-77C6-5C43-24D8E9446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From </a:t>
            </a:r>
            <a:r>
              <a:rPr lang="en-US" sz="2000" dirty="0" err="1"/>
              <a:t>Hernán</a:t>
            </a:r>
            <a:r>
              <a:rPr lang="en-US" sz="2000" dirty="0"/>
              <a:t> and Robins: </a:t>
            </a:r>
            <a:r>
              <a:rPr lang="en-US" sz="2000" dirty="0">
                <a:solidFill>
                  <a:schemeClr val="accent1"/>
                </a:solidFill>
              </a:rPr>
              <a:t>Ch 1-3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99476-16E0-6BC4-0D1C-7EA083051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681163"/>
            <a:ext cx="5884333" cy="823912"/>
          </a:xfrm>
        </p:spPr>
        <p:txBody>
          <a:bodyPr>
            <a:normAutofit/>
          </a:bodyPr>
          <a:lstStyle/>
          <a:p>
            <a:r>
              <a:rPr lang="en-US" sz="2000" dirty="0"/>
              <a:t>From van der Laan TL book: </a:t>
            </a:r>
            <a:r>
              <a:rPr lang="en-US" sz="2000" dirty="0">
                <a:solidFill>
                  <a:schemeClr val="accent1"/>
                </a:solidFill>
              </a:rPr>
              <a:t>Forwards and Preface </a:t>
            </a:r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D9D154EF-81BE-20D8-C1E8-6B7C532624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32" y="2663120"/>
            <a:ext cx="5016868" cy="3684588"/>
          </a:xfrm>
        </p:spPr>
      </p:pic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A7AB7DDB-43B7-B101-6633-4E88D171F3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343" y="3331405"/>
            <a:ext cx="5739893" cy="112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33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3B3AB76-F818-4243-A935-7648DC157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144" y="358594"/>
            <a:ext cx="9271000" cy="14605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256E5C-9056-1C4F-BD5C-73E9C62F4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i="1" dirty="0">
                <a:solidFill>
                  <a:schemeClr val="accent5"/>
                </a:solidFill>
              </a:rPr>
              <a:t>STATS50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3C535-1A97-D44E-96BA-7403F5882C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347" y="6230367"/>
            <a:ext cx="6267450" cy="153888"/>
          </a:xfrm>
        </p:spPr>
        <p:txBody>
          <a:bodyPr/>
          <a:lstStyle/>
          <a:p>
            <a:r>
              <a:rPr lang="en-US" sz="1000" dirty="0"/>
              <a:t>∗To appear in the Journal of the American Statistical Association.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2BB03-C3FC-EC4D-A9B0-4640CDA0ACE7}"/>
              </a:ext>
            </a:extLst>
          </p:cNvPr>
          <p:cNvSpPr txBox="1"/>
          <p:nvPr/>
        </p:nvSpPr>
        <p:spPr>
          <a:xfrm>
            <a:off x="8885583" y="5922591"/>
            <a:ext cx="30910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CMSY6"/>
              </a:rPr>
              <a:t>†</a:t>
            </a:r>
            <a:r>
              <a:rPr lang="en-US" sz="1100" dirty="0">
                <a:effectLst/>
                <a:latin typeface="CMR9"/>
              </a:rPr>
              <a:t>Department of Statistics and Department of Political Science, Columbia University, New York. </a:t>
            </a:r>
          </a:p>
          <a:p>
            <a:r>
              <a:rPr lang="en-US" sz="1100" dirty="0">
                <a:effectLst/>
                <a:latin typeface="CMSY6"/>
              </a:rPr>
              <a:t>‡</a:t>
            </a:r>
            <a:r>
              <a:rPr lang="en-US" sz="1100" dirty="0">
                <a:effectLst/>
                <a:latin typeface="CMR9"/>
              </a:rPr>
              <a:t>Department of Computer Science, Aalto University, Espoo, Finland. </a:t>
            </a:r>
            <a:endParaRPr 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FEFD13-38B4-F946-BE55-DFA62A01B701}"/>
              </a:ext>
            </a:extLst>
          </p:cNvPr>
          <p:cNvSpPr txBox="1"/>
          <p:nvPr/>
        </p:nvSpPr>
        <p:spPr>
          <a:xfrm>
            <a:off x="838200" y="2417379"/>
            <a:ext cx="3779881" cy="34349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Bef>
                <a:spcPts val="900"/>
              </a:spcBef>
            </a:pPr>
            <a:r>
              <a:rPr lang="en-US" sz="2200" dirty="0"/>
              <a:t>#1: </a:t>
            </a:r>
            <a:r>
              <a:rPr lang="en-US" dirty="0"/>
              <a:t>Counterfactual causal inference 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AE7A31-7637-684B-8C4E-8B62F0ED7575}"/>
              </a:ext>
            </a:extLst>
          </p:cNvPr>
          <p:cNvSpPr txBox="1"/>
          <p:nvPr/>
        </p:nvSpPr>
        <p:spPr>
          <a:xfrm>
            <a:off x="960481" y="315755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MR10"/>
              </a:rPr>
              <a:t>“The key idea is that </a:t>
            </a:r>
            <a:r>
              <a:rPr lang="en-US" sz="1800" b="1" dirty="0">
                <a:effectLst/>
                <a:latin typeface="CMR10"/>
              </a:rPr>
              <a:t>causal identification is possible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i="1" dirty="0">
                <a:effectLst/>
                <a:latin typeface="CMR10"/>
              </a:rPr>
              <a:t>under assumptions</a:t>
            </a:r>
            <a:r>
              <a:rPr lang="en-US" sz="1800" dirty="0">
                <a:effectLst/>
                <a:latin typeface="CMR10"/>
              </a:rPr>
              <a:t>, and that one can state these assumptions rigorously and address them, in various ways, through design and analysis.”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496D9-3376-5244-A123-4FF9B9978428}"/>
              </a:ext>
            </a:extLst>
          </p:cNvPr>
          <p:cNvSpPr txBox="1"/>
          <p:nvPr/>
        </p:nvSpPr>
        <p:spPr>
          <a:xfrm>
            <a:off x="2645637" y="4496010"/>
            <a:ext cx="6400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MR10"/>
              </a:rPr>
              <a:t>In econometrics the focus has been on the structural models and their implications for average treatment effects (</a:t>
            </a:r>
            <a:r>
              <a:rPr lang="en-US" sz="1800" dirty="0" err="1">
                <a:effectLst/>
                <a:highlight>
                  <a:srgbClr val="FFFF00"/>
                </a:highlight>
                <a:latin typeface="CMR10"/>
              </a:rPr>
              <a:t>Imbens</a:t>
            </a:r>
            <a:r>
              <a:rPr lang="en-US" sz="1800" dirty="0">
                <a:effectLst/>
                <a:highlight>
                  <a:srgbClr val="FFFF00"/>
                </a:highlight>
                <a:latin typeface="CMR10"/>
              </a:rPr>
              <a:t> and Angrist, 1994</a:t>
            </a:r>
            <a:r>
              <a:rPr lang="en-US" sz="1800" dirty="0">
                <a:effectLst/>
                <a:latin typeface="CMR10"/>
              </a:rPr>
              <a:t>), in epidemiology the focus has been on inference with observational data </a:t>
            </a:r>
            <a:r>
              <a:rPr lang="en-US" dirty="0"/>
              <a:t> </a:t>
            </a:r>
            <a:r>
              <a:rPr lang="en-US" sz="1800" dirty="0">
                <a:effectLst/>
                <a:latin typeface="CMR10"/>
              </a:rPr>
              <a:t>(Greenland and Robins, 1986) 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AE8F83-64DF-7A49-9FF8-605BABB1089E}"/>
              </a:ext>
            </a:extLst>
          </p:cNvPr>
          <p:cNvGrpSpPr/>
          <p:nvPr/>
        </p:nvGrpSpPr>
        <p:grpSpPr>
          <a:xfrm>
            <a:off x="9182534" y="3741264"/>
            <a:ext cx="2347314" cy="1844562"/>
            <a:chOff x="9182534" y="3741264"/>
            <a:chExt cx="2347314" cy="184456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2B7145-6D1A-0341-BE9E-54C033403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82534" y="4018939"/>
              <a:ext cx="2347314" cy="156688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C63EA5-C581-424D-8A71-4B35EAD808B2}"/>
                </a:ext>
              </a:extLst>
            </p:cNvPr>
            <p:cNvSpPr txBox="1"/>
            <p:nvPr/>
          </p:nvSpPr>
          <p:spPr>
            <a:xfrm>
              <a:off x="9226875" y="3741264"/>
              <a:ext cx="2258632" cy="218586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900"/>
                </a:spcBef>
              </a:pPr>
              <a:r>
                <a:rPr lang="en-US" sz="1400" dirty="0"/>
                <a:t>2021 Nobel economics prize</a:t>
              </a:r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457C60F-7C4D-AA4C-9E5A-B0497D73E455}"/>
              </a:ext>
            </a:extLst>
          </p:cNvPr>
          <p:cNvSpPr/>
          <p:nvPr/>
        </p:nvSpPr>
        <p:spPr>
          <a:xfrm>
            <a:off x="3414203" y="5063462"/>
            <a:ext cx="662152" cy="360038"/>
          </a:xfrm>
          <a:prstGeom prst="rect">
            <a:avLst/>
          </a:prstGeom>
          <a:solidFill>
            <a:schemeClr val="accent2">
              <a:lumMod val="20000"/>
              <a:lumOff val="80000"/>
              <a:alpha val="7358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1994</a:t>
            </a:r>
          </a:p>
        </p:txBody>
      </p:sp>
    </p:spTree>
    <p:extLst>
      <p:ext uri="{BB962C8B-B14F-4D97-AF65-F5344CB8AC3E}">
        <p14:creationId xmlns:p14="http://schemas.microsoft.com/office/powerpoint/2010/main" val="5321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3791</TotalTime>
  <Words>2068</Words>
  <Application>Microsoft Macintosh PowerPoint</Application>
  <PresentationFormat>Widescreen</PresentationFormat>
  <Paragraphs>273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CMR10</vt:lpstr>
      <vt:lpstr>CMR9</vt:lpstr>
      <vt:lpstr>CMSY6</vt:lpstr>
      <vt:lpstr>DDG_ProximaNova</vt:lpstr>
      <vt:lpstr>Open Sans</vt:lpstr>
      <vt:lpstr>Times</vt:lpstr>
      <vt:lpstr>Wingdings</vt:lpstr>
      <vt:lpstr>Office Theme</vt:lpstr>
      <vt:lpstr>PBHLT 7115 Causal Methods in Public Health</vt:lpstr>
      <vt:lpstr>Agenda</vt:lpstr>
      <vt:lpstr>Andy Wilson, PhD, MStat</vt:lpstr>
      <vt:lpstr>Introductions</vt:lpstr>
      <vt:lpstr>Goals</vt:lpstr>
      <vt:lpstr>Software</vt:lpstr>
      <vt:lpstr>Textbook(s)</vt:lpstr>
      <vt:lpstr>Readings</vt:lpstr>
      <vt:lpstr>STATS50</vt:lpstr>
      <vt:lpstr>“counterfactual” &amp; cause</vt:lpstr>
      <vt:lpstr>bias and confounding</vt:lpstr>
      <vt:lpstr>PowerPoint Presentation</vt:lpstr>
      <vt:lpstr>But what if we consider factors involved in car selection? </vt:lpstr>
      <vt:lpstr>And we notice differences in this baseline driver safety profile in the outcome … </vt:lpstr>
      <vt:lpstr>We’d like some method of organizing our potential drivers</vt:lpstr>
      <vt:lpstr>PowerPoint Presentation</vt:lpstr>
      <vt:lpstr>Directed Acyclic Graphs (DAGs)</vt:lpstr>
      <vt:lpstr>DAGs representing confounding</vt:lpstr>
      <vt:lpstr>Conditional vs Marginal</vt:lpstr>
      <vt:lpstr>do(A)</vt:lpstr>
      <vt:lpstr>PowerPoint Presentation</vt:lpstr>
      <vt:lpstr>Randomized Clinical Trials and Causal Effects</vt:lpstr>
      <vt:lpstr>Harry and the ProCess Randomized Clinical Trial</vt:lpstr>
      <vt:lpstr>ProCess study as an example of a randomized clinical trial</vt:lpstr>
      <vt:lpstr>Idea of observed vs FULL data</vt:lpstr>
      <vt:lpstr>Harry and the ProCess Randomized Clinical Trial</vt:lpstr>
      <vt:lpstr>Harry and the ProCess Randomized Clinical Trial</vt:lpstr>
      <vt:lpstr>Take-home</vt:lpstr>
      <vt:lpstr>What about non-randomized studies? </vt:lpstr>
      <vt:lpstr>What we WISH we had</vt:lpstr>
      <vt:lpstr>So, what are some (common) analytic methods to make treatment groups exchangeable using observational data?</vt:lpstr>
      <vt:lpstr>Concluding thought</vt:lpstr>
      <vt:lpstr>Acceptable discourse and shifting the Overton window</vt:lpstr>
      <vt:lpstr>Common ground to move forward</vt:lpstr>
      <vt:lpstr>PowerPoint Presentation</vt:lpstr>
      <vt:lpstr>PowerPoint Presentation</vt:lpstr>
      <vt:lpstr>Recap</vt:lpstr>
      <vt:lpstr>PowerPoint Presentation</vt:lpstr>
      <vt:lpstr>Next time</vt:lpstr>
      <vt:lpstr>And for readings: note – not due next time, just start reading at your own 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PBHLT 6107:  Survival Analysis</dc:title>
  <dc:creator>andrew wilson</dc:creator>
  <cp:lastModifiedBy>andrew wilson</cp:lastModifiedBy>
  <cp:revision>73</cp:revision>
  <dcterms:created xsi:type="dcterms:W3CDTF">2021-12-11T18:47:56Z</dcterms:created>
  <dcterms:modified xsi:type="dcterms:W3CDTF">2023-12-07T22:19:25Z</dcterms:modified>
</cp:coreProperties>
</file>